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f7995ed945fe4640" /><Relationship Type="http://schemas.openxmlformats.org/officeDocument/2006/relationships/extended-properties" Target="/docProps/app.xml" Id="R11d63aa6b1964d74" /><Relationship Type="http://schemas.openxmlformats.org/officeDocument/2006/relationships/officeDocument" Target="/ppt/presentation.xml" Id="Rccd075c739fd44b5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e63946ebb4a44922"/>
  </p:sldMasterIdLst>
  <p:notesMasterIdLst>
    <p:notesMasterId xmlns:r="http://schemas.openxmlformats.org/officeDocument/2006/relationships" r:id="Rcf9f501092964b6a"/>
  </p:notesMasterIdLst>
  <p:sldIdLst>
    <p:sldId xmlns:r="http://schemas.openxmlformats.org/officeDocument/2006/relationships" id="256" r:id="R748e44109d32449c"/>
    <p:sldId xmlns:r="http://schemas.openxmlformats.org/officeDocument/2006/relationships" id="257" r:id="R95346901894a4759"/>
    <p:sldId xmlns:r="http://schemas.openxmlformats.org/officeDocument/2006/relationships" id="258" r:id="R563dd357894849b8"/>
    <p:sldId xmlns:r="http://schemas.openxmlformats.org/officeDocument/2006/relationships" id="259" r:id="R64c9ea98e2744dfe"/>
    <p:sldId xmlns:r="http://schemas.openxmlformats.org/officeDocument/2006/relationships" id="260" r:id="R2dcce4655ac54b8a"/>
    <p:sldId xmlns:r="http://schemas.openxmlformats.org/officeDocument/2006/relationships" id="261" r:id="R853f77ceea664315"/>
    <p:sldId xmlns:r="http://schemas.openxmlformats.org/officeDocument/2006/relationships" id="262" r:id="R87d6ba383bb2400e"/>
    <p:sldId xmlns:r="http://schemas.openxmlformats.org/officeDocument/2006/relationships" id="263" r:id="R552406c9aa4d4658"/>
    <p:sldId xmlns:r="http://schemas.openxmlformats.org/officeDocument/2006/relationships" id="264" r:id="R4d896cac69b94818"/>
    <p:sldId xmlns:r="http://schemas.openxmlformats.org/officeDocument/2006/relationships" id="265" r:id="Rb1cf4b05b743489b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f99448300de1499c" /><Relationship Type="http://schemas.openxmlformats.org/officeDocument/2006/relationships/slideMaster" Target="/ppt/slideMasters/slideMaster1.xml" Id="Re63946ebb4a44922" /><Relationship Type="http://schemas.openxmlformats.org/officeDocument/2006/relationships/notesMaster" Target="/ppt/notesMasters/notesMaster1.xml" Id="Rcf9f501092964b6a" /><Relationship Type="http://schemas.openxmlformats.org/officeDocument/2006/relationships/presProps" Target="/ppt/presProps.xml" Id="R9e412c3966f841a8" /><Relationship Type="http://schemas.openxmlformats.org/officeDocument/2006/relationships/tableStyles" Target="/ppt/tableStyles.xml" Id="Rf33925e9ca324c99" /><Relationship Type="http://schemas.openxmlformats.org/officeDocument/2006/relationships/slide" Target="/ppt/slides/slide1.xml" Id="R748e44109d32449c" /><Relationship Type="http://schemas.openxmlformats.org/officeDocument/2006/relationships/slide" Target="/ppt/slides/slide2.xml" Id="R95346901894a4759" /><Relationship Type="http://schemas.openxmlformats.org/officeDocument/2006/relationships/slide" Target="/ppt/slides/slide3.xml" Id="R563dd357894849b8" /><Relationship Type="http://schemas.openxmlformats.org/officeDocument/2006/relationships/slide" Target="/ppt/slides/slide4.xml" Id="R64c9ea98e2744dfe" /><Relationship Type="http://schemas.openxmlformats.org/officeDocument/2006/relationships/slide" Target="/ppt/slides/slide5.xml" Id="R2dcce4655ac54b8a" /><Relationship Type="http://schemas.openxmlformats.org/officeDocument/2006/relationships/slide" Target="/ppt/slides/slide6.xml" Id="R853f77ceea664315" /><Relationship Type="http://schemas.openxmlformats.org/officeDocument/2006/relationships/slide" Target="/ppt/slides/slide7.xml" Id="R87d6ba383bb2400e" /><Relationship Type="http://schemas.openxmlformats.org/officeDocument/2006/relationships/slide" Target="/ppt/slides/slide8.xml" Id="R552406c9aa4d4658" /><Relationship Type="http://schemas.openxmlformats.org/officeDocument/2006/relationships/slide" Target="/ppt/slides/slide9.xml" Id="R4d896cac69b94818" /><Relationship Type="http://schemas.openxmlformats.org/officeDocument/2006/relationships/slide" Target="/ppt/slides/slide10.xml" Id="Rb1cf4b05b743489b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66b9d067f34e42ce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66adf233a2fc49d8" /><Relationship Type="http://schemas.openxmlformats.org/officeDocument/2006/relationships/notesMaster" Target="/ppt/notesMasters/notesMaster1.xml" Id="Rd6124be972604e5a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b3c850e043c540ac" /><Relationship Type="http://schemas.openxmlformats.org/officeDocument/2006/relationships/notesMaster" Target="/ppt/notesMasters/notesMaster1.xml" Id="R5d8c739f30814f6d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57d5031e2e7c46b9" /><Relationship Type="http://schemas.openxmlformats.org/officeDocument/2006/relationships/notesMaster" Target="/ppt/notesMasters/notesMaster1.xml" Id="R764db5d81ca249af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c131f3ca977d4652" /><Relationship Type="http://schemas.openxmlformats.org/officeDocument/2006/relationships/notesMaster" Target="/ppt/notesMasters/notesMaster1.xml" Id="R726cde44949d4a50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f547ae8e28504b41" /><Relationship Type="http://schemas.openxmlformats.org/officeDocument/2006/relationships/notesMaster" Target="/ppt/notesMasters/notesMaster1.xml" Id="R2f36a6c01d2544b5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acd6d00577a04b31" /><Relationship Type="http://schemas.openxmlformats.org/officeDocument/2006/relationships/notesMaster" Target="/ppt/notesMasters/notesMaster1.xml" Id="Rb2eea47b0a644426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a695905caae34c7e" /><Relationship Type="http://schemas.openxmlformats.org/officeDocument/2006/relationships/notesMaster" Target="/ppt/notesMasters/notesMaster1.xml" Id="R2be17cf0b7d54d8a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318b2c7bfaf6440a" /><Relationship Type="http://schemas.openxmlformats.org/officeDocument/2006/relationships/notesMaster" Target="/ppt/notesMasters/notesMaster1.xml" Id="R5a453c935d264468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f4e4fe19db104362" /><Relationship Type="http://schemas.openxmlformats.org/officeDocument/2006/relationships/notesMaster" Target="/ppt/notesMasters/notesMaster1.xml" Id="Rdf87a94ff6694ac4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4675856a7c154c63" /><Relationship Type="http://schemas.openxmlformats.org/officeDocument/2006/relationships/notesMaster" Target="/ppt/notesMasters/notesMaster1.xml" Id="Rc7d78f763ba44344" /></Relationships>
</file>

<file path=ppt/notesSlides/notesSlide1.xml><?xml version="1.0" encoding="utf-8"?>
<p:notes xmlns:a="http://schemas.openxmlformats.org/drawingml/2006/main" xmlns:p="http://schemas.openxmlformats.org/presentationml/2006/main">
  <p:cSld>
    <p:spTree>
      <p:nvGrpSpPr>
        <p:cNvPr id="1" name=""/>
        <p:cNvGrpSpPr/>
        <p:nvPr/>
      </p:nvGrpSpPr>
      <p:grpSpPr>
        <a:xfrm/>
      </p:grpSpPr>
      <p:sp>
        <p:nvSpPr>
          <p:cNvPr id="2" name="Slide Image Placeholder 1"/>
          <p:cNvSpPr>
            <a:spLocks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THOX website edition. Synthetic example screenshots. Read current guide, privacy and notices at https://www.thox.ai/thoxemployee/learn. Third-party names describe instruction sources; no affiliation or endorsement is claimed.</a:t>
            </a:r>
          </a:p>
          <a:p>
            <a:r>
              <a:t/>
            </a:r>
          </a:p>
          <a:p>
            <a:r>
              <a:t/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>
  <p:cSld>
    <p:spTree>
      <p:nvGrpSpPr>
        <p:cNvPr id="1" name=""/>
        <p:cNvGrpSpPr/>
        <p:nvPr/>
      </p:nvGrpSpPr>
      <p:grpSpPr>
        <a:xfrm/>
      </p:grpSpPr>
      <p:sp>
        <p:nvSpPr>
          <p:cNvPr id="2" name="Slide Image Placeholder 1"/>
          <p:cNvSpPr>
            <a:spLocks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THOX website edition. Synthetic example screenshots. Read current guide, privacy and notices at https://www.thox.ai/thoxemployee/learn. Third-party names describe instruction sources; no affiliation or endorsement is claimed.</a:t>
            </a:r>
          </a:p>
          <a:p>
            <a:r>
              <a:t/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>
  <p:cSld>
    <p:spTree>
      <p:nvGrpSpPr>
        <p:cNvPr id="1" name=""/>
        <p:cNvGrpSpPr/>
        <p:nvPr/>
      </p:nvGrpSpPr>
      <p:grpSpPr>
        <a:xfrm/>
      </p:grpSpPr>
      <p:sp>
        <p:nvSpPr>
          <p:cNvPr id="2" name="Slide Image Placeholder 1"/>
          <p:cNvSpPr>
            <a:spLocks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THOX website edition. Synthetic example screenshots. Read current guide, privacy and notices at https://www.thox.ai/thoxemployee/learn. Third-party names describe instruction sources; no affiliation or endorsement is claimed.</a:t>
            </a:r>
          </a:p>
          <a:p>
            <a:r>
              <a:t/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>
  <p:cSld>
    <p:spTree>
      <p:nvGrpSpPr>
        <p:cNvPr id="1" name=""/>
        <p:cNvGrpSpPr/>
        <p:nvPr/>
      </p:nvGrpSpPr>
      <p:grpSpPr>
        <a:xfrm/>
      </p:grpSpPr>
      <p:sp>
        <p:nvSpPr>
          <p:cNvPr id="2" name="Slide Image Placeholder 1"/>
          <p:cNvSpPr>
            <a:spLocks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THOX website edition. Synthetic example screenshots. Read current guide, privacy and notices at https://www.thox.ai/thoxemployee/learn. Third-party names describe instruction sources; no affiliation or endorsement is claimed.</a:t>
            </a:r>
          </a:p>
          <a:p>
            <a:r>
              <a:t/>
            </a:r>
          </a:p>
          <a:p>
            <a:r>
              <a:t/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>
  <p:cSld>
    <p:spTree>
      <p:nvGrpSpPr>
        <p:cNvPr id="1" name=""/>
        <p:cNvGrpSpPr/>
        <p:nvPr/>
      </p:nvGrpSpPr>
      <p:grpSpPr>
        <a:xfrm/>
      </p:grpSpPr>
      <p:sp>
        <p:nvSpPr>
          <p:cNvPr id="2" name="Slide Image Placeholder 1"/>
          <p:cNvSpPr>
            <a:spLocks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THOX website edition. Synthetic example screenshots. Read current guide, privacy and notices at https://www.thox.ai/thoxemployee/learn. Third-party names describe instruction sources; no affiliation or endorsement is claimed.</a:t>
            </a:r>
          </a:p>
          <a:p>
            <a:r>
              <a:t/>
            </a:r>
          </a:p>
          <a:p>
            <a:r>
              <a:t/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>
  <p:cSld>
    <p:spTree>
      <p:nvGrpSpPr>
        <p:cNvPr id="1" name=""/>
        <p:cNvGrpSpPr/>
        <p:nvPr/>
      </p:nvGrpSpPr>
      <p:grpSpPr>
        <a:xfrm/>
      </p:grpSpPr>
      <p:sp>
        <p:nvSpPr>
          <p:cNvPr id="2" name="Slide Image Placeholder 1"/>
          <p:cNvSpPr>
            <a:spLocks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THOX website edition. Synthetic example screenshots. Read current guide, privacy and notices at https://www.thox.ai/thoxemployee/learn. Third-party names describe instruction sources; no affiliation or endorsement is claimed.</a:t>
            </a:r>
          </a:p>
          <a:p>
            <a:r>
              <a:t/>
            </a:r>
          </a:p>
          <a:p>
            <a:r>
              <a:t/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>
  <p:cSld>
    <p:spTree>
      <p:nvGrpSpPr>
        <p:cNvPr id="1" name=""/>
        <p:cNvGrpSpPr/>
        <p:nvPr/>
      </p:nvGrpSpPr>
      <p:grpSpPr>
        <a:xfrm/>
      </p:grpSpPr>
      <p:sp>
        <p:nvSpPr>
          <p:cNvPr id="2" name="Slide Image Placeholder 1"/>
          <p:cNvSpPr>
            <a:spLocks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THOX website edition. Synthetic example screenshots. Read current guide, privacy and notices at https://www.thox.ai/thoxemployee/learn. Third-party names describe instruction sources; no affiliation or endorsement is claimed.</a:t>
            </a:r>
          </a:p>
          <a:p>
            <a:r>
              <a:t/>
            </a:r>
          </a:p>
          <a:p>
            <a:r>
              <a:t/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>
  <p:cSld>
    <p:spTree>
      <p:nvGrpSpPr>
        <p:cNvPr id="1" name=""/>
        <p:cNvGrpSpPr/>
        <p:nvPr/>
      </p:nvGrpSpPr>
      <p:grpSpPr>
        <a:xfrm/>
      </p:grpSpPr>
      <p:sp>
        <p:nvSpPr>
          <p:cNvPr id="2" name="Slide Image Placeholder 1"/>
          <p:cNvSpPr>
            <a:spLocks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THOX website edition. Synthetic example screenshots. Read current guide, privacy and notices at https://www.thox.ai/thoxemployee/learn. Third-party names describe instruction sources; no affiliation or endorsement is claimed.</a:t>
            </a:r>
          </a:p>
          <a:p>
            <a:r>
              <a:t/>
            </a:r>
          </a:p>
          <a:p>
            <a:r>
              <a:t/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>
  <p:cSld>
    <p:spTree>
      <p:nvGrpSpPr>
        <p:cNvPr id="1" name=""/>
        <p:cNvGrpSpPr/>
        <p:nvPr/>
      </p:nvGrpSpPr>
      <p:grpSpPr>
        <a:xfrm/>
      </p:grpSpPr>
      <p:sp>
        <p:nvSpPr>
          <p:cNvPr id="2" name="Slide Image Placeholder 1"/>
          <p:cNvSpPr>
            <a:spLocks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THOX website edition. Synthetic example screenshots. Read current guide, privacy and notices at https://www.thox.ai/thoxemployee/learn. Third-party names describe instruction sources; no affiliation or endorsement is claimed.</a:t>
            </a:r>
          </a:p>
          <a:p>
            <a:r>
              <a:t/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>
  <p:cSld>
    <p:spTree>
      <p:nvGrpSpPr>
        <p:cNvPr id="1" name=""/>
        <p:cNvGrpSpPr/>
        <p:nvPr/>
      </p:nvGrpSpPr>
      <p:grpSpPr>
        <a:xfrm/>
      </p:grpSpPr>
      <p:sp>
        <p:nvSpPr>
          <p:cNvPr id="2" name="Slide Image Placeholder 1"/>
          <p:cNvSpPr>
            <a:spLocks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THOX website edition. Synthetic example screenshots. Read current guide, privacy and notices at https://www.thox.ai/thoxemployee/learn. Third-party names describe instruction sources; no affiliation or endorsement is claimed.</a:t>
            </a:r>
          </a:p>
          <a:p>
            <a:r>
              <a:t/>
            </a:r>
          </a:p>
          <a:p>
            <a:r>
              <a:t/>
            </a:r>
          </a:p>
          <a:p>
            <a:r>
              <a:t/>
            </a:r>
          </a:p>
          <a:p>
            <a:r>
              <a:t/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0827cbf70e74025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e22f2ae8c5c9409a" /><Relationship Type="http://schemas.openxmlformats.org/officeDocument/2006/relationships/slideLayout" Target="/ppt/slideLayouts/slideLayout1.xml" Id="Rfb5901e39d8b4f67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fb5901e39d8b4f67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618c09361e54f17" /><Relationship Type="http://schemas.openxmlformats.org/officeDocument/2006/relationships/image" Target="/ppt/media/image.png" Id="R241e70d0c8cd46b3" /><Relationship Type="http://schemas.openxmlformats.org/officeDocument/2006/relationships/image" Target="/ppt/media/image2.png" Id="R33fa05ac0d7e4453" /><Relationship Type="http://schemas.openxmlformats.org/officeDocument/2006/relationships/notesSlide" Target="/ppt/notesSlides/notesSlide1.xml" Id="R0ab8032b9755436a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bd02ba199c44535" /><Relationship Type="http://schemas.openxmlformats.org/officeDocument/2006/relationships/image" Target="/ppt/media/image3.png" Id="R40954add46cd497d" /><Relationship Type="http://schemas.openxmlformats.org/officeDocument/2006/relationships/notesSlide" Target="/ppt/notesSlides/notesSlide2.xml" Id="R3cb11f75c4e0442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8a8de83c9464db4" /><Relationship Type="http://schemas.openxmlformats.org/officeDocument/2006/relationships/image" Target="/ppt/media/image4.png" Id="Rdc3fa21bdc3a48a9" /><Relationship Type="http://schemas.openxmlformats.org/officeDocument/2006/relationships/notesSlide" Target="/ppt/notesSlides/notesSlide3.xml" Id="R82ebee4e0c2e4c0c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0808d4824da4794" /><Relationship Type="http://schemas.openxmlformats.org/officeDocument/2006/relationships/image" Target="/ppt/media/image5.png" Id="R8414cbbd26ee4e17" /><Relationship Type="http://schemas.openxmlformats.org/officeDocument/2006/relationships/image" Target="/ppt/media/image6.png" Id="Ree65966ac8d24750" /><Relationship Type="http://schemas.openxmlformats.org/officeDocument/2006/relationships/notesSlide" Target="/ppt/notesSlides/notesSlide4.xml" Id="R566868796f2644cd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ac761175cf448fd" /><Relationship Type="http://schemas.openxmlformats.org/officeDocument/2006/relationships/image" Target="/ppt/media/image7.png" Id="R3772afacceaf4dee" /><Relationship Type="http://schemas.openxmlformats.org/officeDocument/2006/relationships/image" Target="/ppt/media/image8.png" Id="R1be394081fcf4822" /><Relationship Type="http://schemas.openxmlformats.org/officeDocument/2006/relationships/notesSlide" Target="/ppt/notesSlides/notesSlide5.xml" Id="Rffb401f1013a4417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28113cf52b146f6" /><Relationship Type="http://schemas.openxmlformats.org/officeDocument/2006/relationships/image" Target="/ppt/media/image9.png" Id="R89c3f013e1184fe4" /><Relationship Type="http://schemas.openxmlformats.org/officeDocument/2006/relationships/image" Target="/ppt/media/image10.png" Id="R5b5046ee6f104c3b" /><Relationship Type="http://schemas.openxmlformats.org/officeDocument/2006/relationships/notesSlide" Target="/ppt/notesSlides/notesSlide6.xml" Id="R077f941e668f4472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a639861e2214a74" /><Relationship Type="http://schemas.openxmlformats.org/officeDocument/2006/relationships/image" Target="/ppt/media/image11.png" Id="R475aec1a3f83459e" /><Relationship Type="http://schemas.openxmlformats.org/officeDocument/2006/relationships/image" Target="/ppt/media/image12.png" Id="R1f83eea07610464e" /><Relationship Type="http://schemas.openxmlformats.org/officeDocument/2006/relationships/notesSlide" Target="/ppt/notesSlides/notesSlide7.xml" Id="Ra13d28a0d62f474d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e39c6e473f44e6e" /><Relationship Type="http://schemas.openxmlformats.org/officeDocument/2006/relationships/image" Target="/ppt/media/image13.png" Id="Rd7b43789822740f3" /><Relationship Type="http://schemas.openxmlformats.org/officeDocument/2006/relationships/notesSlide" Target="/ppt/notesSlides/notesSlide8.xml" Id="R7e643895cfdf4146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b82cc5b751e440b" /><Relationship Type="http://schemas.openxmlformats.org/officeDocument/2006/relationships/image" Target="/ppt/media/image14.png" Id="R6fbc9526dedd4e2f" /><Relationship Type="http://schemas.openxmlformats.org/officeDocument/2006/relationships/notesSlide" Target="/ppt/notesSlides/notesSlide9.xml" Id="R5413f1bdd67f41f3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e22b6cc124c4245" /><Relationship Type="http://schemas.openxmlformats.org/officeDocument/2006/relationships/image" Target="/ppt/media/image15.png" Id="R39d2441b808d4308" /><Relationship Type="http://schemas.openxmlformats.org/officeDocument/2006/relationships/notesSlide" Target="/ppt/notesSlides/notesSlide10.xml" Id="Rec392b8296414aed" /></Relationships>
</file>

<file path=ppt/slides/slide1.xml><?xml version="1.0" encoding="utf-8"?>
<p:sld xmlns:a="http://schemas.openxmlformats.org/drawingml/2006/main" xmlns:a16="http://schemas.microsoft.com/office/drawing/2014/main" xmlns:p="http://schemas.openxmlformats.org/presentationml/2006/main" xmlns:p14="http://schemas.microsoft.com/office/powerpoint/2010/main" xmlns:r="http://schemas.openxmlformats.org/officeDocument/2006/relationships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/>
      </p:grpSpPr>
      <p:pic>
        <p:nvPicPr>
          <p:cNvPr id="10" name=""/>
          <p:cNvPicPr>
            <a:picLocks noChangeAspect="1"/>
          </p:cNvPicPr>
          <p:nvPr/>
        </p:nvPicPr>
        <p:blipFill>
          <a:blip r:embed="R241e70d0c8cd46b3"/>
          <a:stretch/>
        </p:blipFill>
        <p:spPr>
          <a:xfrm>
            <a:off x="724918" y="438150"/>
            <a:ext cx="1464814" cy="400050"/>
          </a:xfrm>
          <a:prstGeom prst="rect">
            <a:avLst/>
          </a:prstGeom>
        </p:spPr>
      </p:pic>
      <p:sp>
        <p:nvSpPr>
          <p:cNvPr id="2" name="">
            <a:extLst>
              <a:ext uri="{FF2B5EF4-FFF2-40B4-BE49-F238E27FC236}">
                <a16:creationId id="{829B8E24-B524-4CE9-AF9E-416BD0FAEE75}"/>
              </a:ext>
            </a:extLst>
          </p:cNvPr>
          <p:cNvSpPr>
            <a:spLocks noGrp="1"/>
          </p:cNvSpPr>
          <p:nvPr/>
        </p:nvSpPr>
        <p:spPr>
          <a:xfrm>
            <a:off x="609600" y="1257300"/>
            <a:ext cx="457200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 fontScale="100000"/>
          </a:bodyPr>
          <a:lstStyle/>
          <a:p>
            <a:pPr algn="l">
              <a:lnSpc>
                <a:spcPct val="100000"/>
              </a:lnSpc>
              <a:buNone/>
              <a:defRPr sz="1200" b="1">
                <a:solidFill>
                  <a:srgbClr val="07C561"/>
                </a:solidFill>
                <a:latin typeface="Consolas"/>
                <a:ea typeface="Consolas"/>
                <a:cs typeface="Consolas"/>
              </a:defRPr>
            </a:pPr>
            <a:r>
              <a:rPr sz="1200" b="1">
                <a:solidFill>
                  <a:srgbClr val="07C561"/>
                </a:solidFill>
                <a:latin typeface="Consolas"/>
                <a:ea typeface="Consolas"/>
                <a:cs typeface="Consolas"/>
              </a:rPr>
              <a:t>THOXEMPLOYEE</a:t>
            </a:r>
          </a:p>
        </p:txBody>
      </p:sp>
      <p:sp>
        <p:nvSpPr>
          <p:cNvPr id="3" name="">
            <a:extLst>
              <a:ext uri="{FF2B5EF4-FFF2-40B4-BE49-F238E27FC236}">
                <a16:creationId id="{65C8EE72-7D6E-4288-81C1-B2154E1C7B95}"/>
              </a:ext>
            </a:extLst>
          </p:cNvPr>
          <p:cNvSpPr>
            <a:spLocks noGrp="1"/>
          </p:cNvSpPr>
          <p:nvPr/>
        </p:nvSpPr>
        <p:spPr>
          <a:xfrm>
            <a:off x="609600" y="1666875"/>
            <a:ext cx="5095875" cy="2095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 fontScale="100000"/>
          </a:bodyPr>
          <a:lstStyle/>
          <a:p>
            <a:pPr algn="l">
              <a:lnSpc>
                <a:spcPct val="91000"/>
              </a:lnSpc>
              <a:buNone/>
              <a:defRPr sz="3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3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Carry your instructions into a workspace you control</a:t>
            </a:r>
          </a:p>
        </p:txBody>
      </p:sp>
      <p:sp>
        <p:nvSpPr>
          <p:cNvPr id="4" name="">
            <a:extLst>
              <a:ext uri="{FF2B5EF4-FFF2-40B4-BE49-F238E27FC236}">
                <a16:creationId id="{DF056F8E-E7BB-499D-B0D5-7BDDC0A90D51}"/>
              </a:ext>
            </a:extLst>
          </p:cNvPr>
          <p:cNvSpPr>
            <a:spLocks noGrp="1"/>
          </p:cNvSpPr>
          <p:nvPr/>
        </p:nvSpPr>
        <p:spPr>
          <a:xfrm>
            <a:off x="609600" y="4000500"/>
            <a:ext cx="4762500" cy="742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 fontScale="100000"/>
          </a:bodyPr>
          <a:lstStyle/>
          <a:p>
            <a:pPr algn="l">
              <a:lnSpc>
                <a:spcPct val="115000"/>
              </a:lnSpc>
              <a:buNone/>
              <a:defRPr sz="1725" b="0">
                <a:solidFill>
                  <a:srgbClr val="A7B6C8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A7B6C8"/>
                </a:solidFill>
                <a:latin typeface="Arial"/>
                <a:ea typeface="Arial"/>
                <a:cs typeface="Arial"/>
              </a:rPr>
              <a:t>A reviewed transfer path for Grok, Hermes and Pi instructions</a:t>
            </a:r>
          </a:p>
        </p:txBody>
      </p:sp>
      <p:sp>
        <p:nvSpPr>
          <p:cNvPr id="5" name="">
            <a:extLst>
              <a:ext uri="{FF2B5EF4-FFF2-40B4-BE49-F238E27FC236}">
                <a16:creationId id="{672E4BEC-AAE2-4D89-9F10-EB7989AE2976}"/>
              </a:ext>
            </a:extLst>
          </p:cNvPr>
          <p:cNvSpPr>
            <a:spLocks noGrp="1"/>
          </p:cNvSpPr>
          <p:nvPr/>
        </p:nvSpPr>
        <p:spPr>
          <a:xfrm>
            <a:off x="609600" y="5124450"/>
            <a:ext cx="76200" cy="704850"/>
          </a:xfrm>
          <a:prstGeom prst="rect">
            <a:avLst/>
          </a:prstGeom>
          <a:solidFill>
            <a:srgbClr val="05A451"/>
          </a:solidFill>
          <a:ln w="0">
            <a:noFill/>
          </a:ln>
        </p:spPr>
      </p:sp>
      <p:sp>
        <p:nvSpPr>
          <p:cNvPr id="6" name="">
            <a:extLst>
              <a:ext uri="{FF2B5EF4-FFF2-40B4-BE49-F238E27FC236}">
                <a16:creationId id="{947D58B7-64B1-4D2D-B3C6-9118A43D167B}"/>
              </a:ext>
            </a:extLst>
          </p:cNvPr>
          <p:cNvSpPr>
            <a:spLocks noGrp="1"/>
          </p:cNvSpPr>
          <p:nvPr/>
        </p:nvSpPr>
        <p:spPr>
          <a:xfrm>
            <a:off x="838200" y="5095875"/>
            <a:ext cx="3429000" cy="781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 fontScale="100000"/>
          </a:bodyPr>
          <a:lstStyle/>
          <a:p>
            <a:pPr algn="l">
              <a:lnSpc>
                <a:spcPct val="120000"/>
              </a:lnSpc>
              <a:buNone/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Browser review</a:t>
            </a:r>
          </a:p>
          <a:p>
            <a:pPr algn="l">
              <a:lnSpc>
                <a:spcPct val="120000"/>
              </a:lnSpc>
              <a:buNone/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Virtual rehearsal</a:t>
            </a:r>
          </a:p>
          <a:p>
            <a:pPr algn="l">
              <a:lnSpc>
                <a:spcPct val="120000"/>
              </a:lnSpc>
              <a:buNone/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Portable export</a:t>
            </a:r>
          </a:p>
        </p:txBody>
      </p:sp>
      <p:sp>
        <p:nvSpPr>
          <p:cNvPr id="7" name="">
            <a:extLst>
              <a:ext uri="{FF2B5EF4-FFF2-40B4-BE49-F238E27FC236}">
                <a16:creationId id="{0A719ABF-E5AE-4444-ADC6-578437F42FEC}"/>
              </a:ext>
            </a:extLst>
          </p:cNvPr>
          <p:cNvSpPr>
            <a:spLocks noGrp="1"/>
          </p:cNvSpPr>
          <p:nvPr/>
        </p:nvSpPr>
        <p:spPr>
          <a:xfrm>
            <a:off x="5991225" y="866775"/>
            <a:ext cx="5829300" cy="4972050"/>
          </a:xfrm>
          <a:prstGeom prst="roundRect">
            <a:avLst>
              <a:gd name="adj" fmla="val 1916"/>
            </a:avLst>
          </a:prstGeom>
          <a:solidFill>
            <a:srgbClr val="101412"/>
          </a:solidFill>
          <a:ln w="9525">
            <a:solidFill>
              <a:srgbClr val="25302A"/>
            </a:solidFill>
            <a:prstDash val="solid"/>
          </a:ln>
        </p:spPr>
      </p:sp>
      <p:pic>
        <p:nvPicPr>
          <p:cNvPr id="17" name=""/>
          <p:cNvPicPr>
            <a:picLocks noChangeAspect="1"/>
          </p:cNvPicPr>
          <p:nvPr/>
        </p:nvPicPr>
        <p:blipFill>
          <a:blip r:embed="R33fa05ac0d7e4453"/>
          <a:stretch/>
        </p:blipFill>
        <p:spPr>
          <a:xfrm>
            <a:off x="6000750" y="1335352"/>
            <a:ext cx="5810250" cy="4034896"/>
          </a:xfrm>
          <a:prstGeom prst="roundRect">
            <a:avLst>
              <a:gd name="adj" fmla="val 1731"/>
            </a:avLst>
          </a:prstGeom>
        </p:spPr>
      </p:pic>
      <p:sp>
        <p:nvSpPr>
          <p:cNvPr id="9" name="">
            <a:extLst>
              <a:ext uri="{FF2B5EF4-FFF2-40B4-BE49-F238E27FC236}">
                <a16:creationId id="{E7457DAD-060B-470F-84E7-CD65ED1CDB02}"/>
              </a:ext>
            </a:extLst>
          </p:cNvPr>
          <p:cNvSpPr>
            <a:spLocks noGrp="1"/>
          </p:cNvSpPr>
          <p:nvPr/>
        </p:nvSpPr>
        <p:spPr>
          <a:xfrm>
            <a:off x="609600" y="6381750"/>
            <a:ext cx="4476750" cy="171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 fontScale="100000"/>
          </a:bodyPr>
          <a:lstStyle/>
          <a:p>
            <a:pPr algn="l">
              <a:lnSpc>
                <a:spcPct val="100000"/>
              </a:lnSpc>
              <a:buNone/>
              <a:defRPr sz="900" b="0">
                <a:solidFill>
                  <a:srgbClr val="718093"/>
                </a:solidFill>
                <a:latin typeface="Consolas"/>
                <a:ea typeface="Consolas"/>
                <a:cs typeface="Consolas"/>
              </a:defRPr>
            </a:pPr>
            <a:r>
              <a:rPr sz="900" b="0">
                <a:solidFill>
                  <a:srgbClr val="718093"/>
                </a:solidFill>
                <a:latin typeface="Consolas"/>
                <a:ea typeface="Consolas"/>
                <a:cs typeface="Consolas"/>
              </a:rPr>
              <a:t>PRODUCT INTRODUCTION · 1 OCTOBER 2026</a:t>
            </a:r>
          </a:p>
        </p:txBody>
      </p:sp>
    </p:spTree>
    <p:extLst>
      <p:ext uri="{BB962C8B-B14F-4D97-AF65-F5344CB8AC3E}">
        <p14:creationId val="295922662"/>
      </p:ext>
    </p:extLst>
  </p:cSld>
</p:sld>
</file>

<file path=ppt/slides/slide2.xml><?xml version="1.0" encoding="utf-8"?>
<p:sld xmlns:a="http://schemas.openxmlformats.org/drawingml/2006/main" xmlns:a16="http://schemas.microsoft.com/office/drawing/2014/main" xmlns:p="http://schemas.openxmlformats.org/presentationml/2006/main" xmlns:p14="http://schemas.microsoft.com/office/powerpoint/2010/main" xmlns:r="http://schemas.openxmlformats.org/officeDocument/2006/relationships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/>
      </p:grpSpPr>
      <p:pic>
        <p:nvPicPr>
          <p:cNvPr id="15" name=""/>
          <p:cNvPicPr>
            <a:picLocks noChangeAspect="1"/>
          </p:cNvPicPr>
          <p:nvPr/>
        </p:nvPicPr>
        <p:blipFill>
          <a:blip r:embed="R40954add46cd497d"/>
          <a:stretch/>
        </p:blipFill>
        <p:spPr>
          <a:xfrm>
            <a:off x="654729" y="323850"/>
            <a:ext cx="976543" cy="266700"/>
          </a:xfrm>
          <a:prstGeom prst="rect">
            <a:avLst/>
          </a:prstGeom>
        </p:spPr>
      </p:pic>
      <p:sp>
        <p:nvSpPr>
          <p:cNvPr id="2" name="">
            <a:extLst>
              <a:ext uri="{FF2B5EF4-FFF2-40B4-BE49-F238E27FC236}">
                <a16:creationId id="{8D5150D8-22F9-4E04-B7DF-CD44755E6358}"/>
              </a:ext>
            </a:extLst>
          </p:cNvPr>
          <p:cNvSpPr>
            <a:spLocks noGrp="1"/>
          </p:cNvSpPr>
          <p:nvPr/>
        </p:nvSpPr>
        <p:spPr>
          <a:xfrm>
            <a:off x="1905000" y="352425"/>
            <a:ext cx="36195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 fontScale="100000"/>
          </a:bodyPr>
          <a:lstStyle/>
          <a:p>
            <a:pPr algn="l">
              <a:lnSpc>
                <a:spcPct val="100000"/>
              </a:lnSpc>
              <a:buNone/>
              <a:defRPr sz="975" b="1">
                <a:solidFill>
                  <a:srgbClr val="07C561"/>
                </a:solidFill>
                <a:latin typeface="Consolas"/>
                <a:ea typeface="Consolas"/>
                <a:cs typeface="Consolas"/>
              </a:defRPr>
            </a:pPr>
            <a:r>
              <a:rPr sz="975" b="1">
                <a:solidFill>
                  <a:srgbClr val="07C561"/>
                </a:solidFill>
                <a:latin typeface="Consolas"/>
                <a:ea typeface="Consolas"/>
                <a:cs typeface="Consolas"/>
              </a:rPr>
              <a:t>WHY TRANSFER EXISTS</a:t>
            </a:r>
          </a:p>
        </p:txBody>
      </p:sp>
      <p:sp>
        <p:nvSpPr>
          <p:cNvPr id="3" name="">
            <a:extLst>
              <a:ext uri="{FF2B5EF4-FFF2-40B4-BE49-F238E27FC236}">
                <a16:creationId id="{649DED6E-F030-41CD-9A0B-744A058EB978}"/>
              </a:ext>
            </a:extLst>
          </p:cNvPr>
          <p:cNvSpPr>
            <a:spLocks noGrp="1"/>
          </p:cNvSpPr>
          <p:nvPr/>
        </p:nvSpPr>
        <p:spPr>
          <a:xfrm>
            <a:off x="609600" y="857250"/>
            <a:ext cx="10668000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 fontScale="100000"/>
          </a:bodyPr>
          <a:lstStyle/>
          <a:p>
            <a:pPr algn="l">
              <a:lnSpc>
                <a:spcPct val="96000"/>
              </a:lnSpc>
              <a:buNone/>
              <a:defRPr sz="28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The migration problem</a:t>
            </a:r>
          </a:p>
        </p:txBody>
      </p:sp>
      <p:sp>
        <p:nvSpPr>
          <p:cNvPr id="4" name="">
            <a:extLst>
              <a:ext uri="{FF2B5EF4-FFF2-40B4-BE49-F238E27FC236}">
                <a16:creationId id="{6CED9BD1-417E-4974-9A28-B4505C55F245}"/>
              </a:ext>
            </a:extLst>
          </p:cNvPr>
          <p:cNvSpPr>
            <a:spLocks noGrp="1"/>
          </p:cNvSpPr>
          <p:nvPr/>
        </p:nvSpPr>
        <p:spPr>
          <a:xfrm>
            <a:off x="609600" y="1495425"/>
            <a:ext cx="10972800" cy="9525"/>
          </a:xfrm>
          <a:prstGeom prst="rect">
            <a:avLst/>
          </a:prstGeom>
          <a:solidFill>
            <a:srgbClr val="25302A"/>
          </a:solidFill>
          <a:ln w="0">
            <a:noFill/>
          </a:ln>
        </p:spPr>
      </p:sp>
      <p:sp>
        <p:nvSpPr>
          <p:cNvPr id="5" name="">
            <a:extLst>
              <a:ext uri="{FF2B5EF4-FFF2-40B4-BE49-F238E27FC236}">
                <a16:creationId id="{7D706C93-30B9-43DD-AAAC-16216CD11A24}"/>
              </a:ext>
            </a:extLst>
          </p:cNvPr>
          <p:cNvSpPr>
            <a:spLocks noGrp="1"/>
          </p:cNvSpPr>
          <p:nvPr/>
        </p:nvSpPr>
        <p:spPr>
          <a:xfrm>
            <a:off x="11144250" y="6477000"/>
            <a:ext cx="438150" cy="171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 fontScale="100000"/>
          </a:bodyPr>
          <a:lstStyle/>
          <a:p>
            <a:pPr algn="r">
              <a:lnSpc>
                <a:spcPct val="100000"/>
              </a:lnSpc>
              <a:buNone/>
              <a:defRPr sz="900" b="0">
                <a:solidFill>
                  <a:srgbClr val="718093"/>
                </a:solidFill>
                <a:latin typeface="Consolas"/>
                <a:ea typeface="Consolas"/>
                <a:cs typeface="Consolas"/>
              </a:defRPr>
            </a:pPr>
            <a:r>
              <a:rPr sz="900" b="0">
                <a:solidFill>
                  <a:srgbClr val="718093"/>
                </a:solidFill>
                <a:latin typeface="Consolas"/>
                <a:ea typeface="Consolas"/>
                <a:cs typeface="Consolas"/>
              </a:rPr>
              <a:t>02</a:t>
            </a:r>
          </a:p>
        </p:txBody>
      </p:sp>
      <p:sp>
        <p:nvSpPr>
          <p:cNvPr id="6" name="">
            <a:extLst>
              <a:ext uri="{FF2B5EF4-FFF2-40B4-BE49-F238E27FC236}">
                <a16:creationId id="{E9A5B3B1-EB43-42D0-9C65-078F8D955E2D}"/>
              </a:ext>
            </a:extLst>
          </p:cNvPr>
          <p:cNvSpPr>
            <a:spLocks noGrp="1"/>
          </p:cNvSpPr>
          <p:nvPr/>
        </p:nvSpPr>
        <p:spPr>
          <a:xfrm>
            <a:off x="609600" y="1828800"/>
            <a:ext cx="5524500" cy="1238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 fontScale="100000"/>
          </a:bodyPr>
          <a:lstStyle/>
          <a:p>
            <a:pPr algn="l">
              <a:lnSpc>
                <a:spcPct val="105000"/>
              </a:lnSpc>
              <a:buNone/>
              <a:defRPr sz="25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Useful instructions often stay tied to one bot or one file layout.</a:t>
            </a:r>
          </a:p>
        </p:txBody>
      </p:sp>
      <p:sp>
        <p:nvSpPr>
          <p:cNvPr id="7" name="">
            <a:extLst>
              <a:ext uri="{FF2B5EF4-FFF2-40B4-BE49-F238E27FC236}">
                <a16:creationId id="{63BAC164-6B30-4C94-BAF9-57DD2AD921EE}"/>
              </a:ext>
            </a:extLst>
          </p:cNvPr>
          <p:cNvSpPr>
            <a:spLocks noGrp="1"/>
          </p:cNvSpPr>
          <p:nvPr/>
        </p:nvSpPr>
        <p:spPr>
          <a:xfrm>
            <a:off x="609600" y="3219450"/>
            <a:ext cx="5286375" cy="1143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 fontScale="100000"/>
          </a:bodyPr>
          <a:lstStyle/>
          <a:p>
            <a:pPr algn="l">
              <a:lnSpc>
                <a:spcPct val="122000"/>
              </a:lnSpc>
              <a:buNone/>
              <a:defRPr sz="1575" b="0">
                <a:solidFill>
                  <a:srgbClr val="A7B6C8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A7B6C8"/>
                </a:solidFill>
                <a:latin typeface="Arial"/>
                <a:ea typeface="Arial"/>
                <a:cs typeface="Arial"/>
              </a:rPr>
              <a:t>ThoxEmployee converts the instruction layer into a reviewed profile. It keeps source access and execution authority outside the transfer.</a:t>
            </a:r>
          </a:p>
        </p:txBody>
      </p:sp>
      <p:sp>
        <p:nvSpPr>
          <p:cNvPr id="8" name="">
            <a:extLst>
              <a:ext uri="{FF2B5EF4-FFF2-40B4-BE49-F238E27FC236}">
                <a16:creationId id="{4E67C8FA-CB33-4017-B044-DE6E68AA232D}"/>
              </a:ext>
            </a:extLst>
          </p:cNvPr>
          <p:cNvSpPr>
            <a:spLocks noGrp="1"/>
          </p:cNvSpPr>
          <p:nvPr/>
        </p:nvSpPr>
        <p:spPr>
          <a:xfrm>
            <a:off x="6477000" y="1847850"/>
            <a:ext cx="9525" cy="4000500"/>
          </a:xfrm>
          <a:prstGeom prst="rect">
            <a:avLst/>
          </a:prstGeom>
          <a:solidFill>
            <a:srgbClr val="25302A"/>
          </a:solidFill>
          <a:ln w="0">
            <a:noFill/>
          </a:ln>
        </p:spPr>
      </p:sp>
      <p:sp>
        <p:nvSpPr>
          <p:cNvPr id="9" name="">
            <a:extLst>
              <a:ext uri="{FF2B5EF4-FFF2-40B4-BE49-F238E27FC236}">
                <a16:creationId id="{FC108162-2F36-4AB5-A863-DB2CE9AF659E}"/>
              </a:ext>
            </a:extLst>
          </p:cNvPr>
          <p:cNvSpPr>
            <a:spLocks noGrp="1"/>
          </p:cNvSpPr>
          <p:nvPr/>
        </p:nvSpPr>
        <p:spPr>
          <a:xfrm>
            <a:off x="6953250" y="1847850"/>
            <a:ext cx="428625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 fontScale="100000"/>
          </a:bodyPr>
          <a:lstStyle/>
          <a:p>
            <a:pPr algn="l">
              <a:lnSpc>
                <a:spcPct val="100000"/>
              </a:lnSpc>
              <a:buNone/>
              <a:defRPr sz="1050" b="1">
                <a:solidFill>
                  <a:srgbClr val="07C561"/>
                </a:solidFill>
                <a:latin typeface="Consolas"/>
                <a:ea typeface="Consolas"/>
                <a:cs typeface="Consolas"/>
              </a:defRPr>
            </a:pPr>
            <a:r>
              <a:rPr sz="1050" b="1">
                <a:solidFill>
                  <a:srgbClr val="07C561"/>
                </a:solidFill>
                <a:latin typeface="Consolas"/>
                <a:ea typeface="Consolas"/>
                <a:cs typeface="Consolas"/>
              </a:rPr>
              <a:t>CARRIES FORWARD</a:t>
            </a:r>
          </a:p>
        </p:txBody>
      </p:sp>
      <p:sp>
        <p:nvSpPr>
          <p:cNvPr id="10" name="">
            <a:extLst>
              <a:ext uri="{FF2B5EF4-FFF2-40B4-BE49-F238E27FC236}">
                <a16:creationId id="{FEA78F0D-8295-4494-BCFE-A5BEECEAE55C}"/>
              </a:ext>
            </a:extLst>
          </p:cNvPr>
          <p:cNvSpPr>
            <a:spLocks noGrp="1"/>
          </p:cNvSpPr>
          <p:nvPr/>
        </p:nvSpPr>
        <p:spPr>
          <a:xfrm>
            <a:off x="6953250" y="2247900"/>
            <a:ext cx="4286250" cy="1381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 fontScale="100000"/>
          </a:bodyPr>
          <a:lstStyle/>
          <a:p>
            <a:pPr algn="l">
              <a:lnSpc>
                <a:spcPct val="115000"/>
              </a:lnSpc>
              <a:buNone/>
              <a:defRPr sz="18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Name and role</a:t>
            </a:r>
          </a:p>
          <a:p>
            <a:pPr algn="l">
              <a:lnSpc>
                <a:spcPct val="115000"/>
              </a:lnSpc>
              <a:buNone/>
              <a:defRPr sz="18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Raw instructions</a:t>
            </a:r>
          </a:p>
          <a:p>
            <a:pPr algn="l">
              <a:lnSpc>
                <a:spcPct val="115000"/>
              </a:lnSpc>
              <a:buNone/>
              <a:defRPr sz="18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Declared source and source ID</a:t>
            </a:r>
          </a:p>
        </p:txBody>
      </p:sp>
      <p:sp>
        <p:nvSpPr>
          <p:cNvPr id="11" name="">
            <a:extLst>
              <a:ext uri="{FF2B5EF4-FFF2-40B4-BE49-F238E27FC236}">
                <a16:creationId id="{5690E5EF-42A6-47D2-92DD-051312882F6D}"/>
              </a:ext>
            </a:extLst>
          </p:cNvPr>
          <p:cNvSpPr>
            <a:spLocks noGrp="1"/>
          </p:cNvSpPr>
          <p:nvPr/>
        </p:nvSpPr>
        <p:spPr>
          <a:xfrm>
            <a:off x="6953250" y="4048125"/>
            <a:ext cx="428625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 fontScale="100000"/>
          </a:bodyPr>
          <a:lstStyle/>
          <a:p>
            <a:pPr algn="l">
              <a:lnSpc>
                <a:spcPct val="100000"/>
              </a:lnSpc>
              <a:buNone/>
              <a:defRPr sz="1050" b="1">
                <a:solidFill>
                  <a:srgbClr val="FBBF24"/>
                </a:solidFill>
                <a:latin typeface="Consolas"/>
                <a:ea typeface="Consolas"/>
                <a:cs typeface="Consolas"/>
              </a:defRPr>
            </a:pPr>
            <a:r>
              <a:rPr sz="1050" b="1">
                <a:solidFill>
                  <a:srgbClr val="FBBF24"/>
                </a:solidFill>
                <a:latin typeface="Consolas"/>
                <a:ea typeface="Consolas"/>
                <a:cs typeface="Consolas"/>
              </a:rPr>
              <a:t>STAYS BEHIND</a:t>
            </a:r>
          </a:p>
        </p:txBody>
      </p:sp>
      <p:sp>
        <p:nvSpPr>
          <p:cNvPr id="12" name="">
            <a:extLst>
              <a:ext uri="{FF2B5EF4-FFF2-40B4-BE49-F238E27FC236}">
                <a16:creationId id="{A377BB59-1151-4557-91F9-68DC88BC2742}"/>
              </a:ext>
            </a:extLst>
          </p:cNvPr>
          <p:cNvSpPr>
            <a:spLocks noGrp="1"/>
          </p:cNvSpPr>
          <p:nvPr/>
        </p:nvSpPr>
        <p:spPr>
          <a:xfrm>
            <a:off x="6953250" y="4448175"/>
            <a:ext cx="4381500" cy="1390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 fontScale="100000"/>
          </a:bodyPr>
          <a:lstStyle/>
          <a:p>
            <a:pPr algn="l">
              <a:lnSpc>
                <a:spcPct val="116000"/>
              </a:lnSpc>
              <a:buNone/>
              <a:defRPr sz="1725" b="0">
                <a:solidFill>
                  <a:srgbClr val="A7B6C8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A7B6C8"/>
                </a:solidFill>
                <a:latin typeface="Arial"/>
                <a:ea typeface="Arial"/>
                <a:cs typeface="Arial"/>
              </a:rPr>
              <a:t>Credentials and accounts</a:t>
            </a:r>
          </a:p>
          <a:p>
            <a:pPr algn="l">
              <a:lnSpc>
                <a:spcPct val="116000"/>
              </a:lnSpc>
              <a:buNone/>
              <a:defRPr sz="1725" b="0">
                <a:solidFill>
                  <a:srgbClr val="A7B6C8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A7B6C8"/>
                </a:solidFill>
                <a:latin typeface="Arial"/>
                <a:ea typeface="Arial"/>
                <a:cs typeface="Arial"/>
              </a:rPr>
              <a:t>Conversation history and memories</a:t>
            </a:r>
          </a:p>
          <a:p>
            <a:pPr algn="l">
              <a:lnSpc>
                <a:spcPct val="116000"/>
              </a:lnSpc>
              <a:buNone/>
              <a:defRPr sz="1725" b="0">
                <a:solidFill>
                  <a:srgbClr val="A7B6C8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A7B6C8"/>
                </a:solidFill>
                <a:latin typeface="Arial"/>
                <a:ea typeface="Arial"/>
                <a:cs typeface="Arial"/>
              </a:rPr>
              <a:t>Tool permissions and model settings</a:t>
            </a:r>
          </a:p>
        </p:txBody>
      </p:sp>
      <p:sp>
        <p:nvSpPr>
          <p:cNvPr id="13" name="">
            <a:extLst>
              <a:ext uri="{FF2B5EF4-FFF2-40B4-BE49-F238E27FC236}">
                <a16:creationId id="{5A8C655B-4B66-438B-A143-A92A6AC12918}"/>
              </a:ext>
            </a:extLst>
          </p:cNvPr>
          <p:cNvSpPr>
            <a:spLocks noGrp="1"/>
          </p:cNvSpPr>
          <p:nvPr/>
        </p:nvSpPr>
        <p:spPr>
          <a:xfrm>
            <a:off x="609600" y="5753100"/>
            <a:ext cx="5334000" cy="38100"/>
          </a:xfrm>
          <a:prstGeom prst="rect">
            <a:avLst/>
          </a:prstGeom>
          <a:solidFill>
            <a:srgbClr val="05A451"/>
          </a:solidFill>
          <a:ln w="0">
            <a:noFill/>
          </a:ln>
        </p:spPr>
      </p:sp>
      <p:sp>
        <p:nvSpPr>
          <p:cNvPr id="14" name="">
            <a:extLst>
              <a:ext uri="{FF2B5EF4-FFF2-40B4-BE49-F238E27FC236}">
                <a16:creationId id="{1B12C7AD-548D-4C10-8CA8-19DA604C385D}"/>
              </a:ext>
            </a:extLst>
          </p:cNvPr>
          <p:cNvSpPr>
            <a:spLocks noGrp="1"/>
          </p:cNvSpPr>
          <p:nvPr/>
        </p:nvSpPr>
        <p:spPr>
          <a:xfrm>
            <a:off x="609600" y="5943600"/>
            <a:ext cx="571500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 fontScale="100000"/>
          </a:bodyPr>
          <a:lstStyle/>
          <a:p>
            <a:pPr algn="l">
              <a:lnSpc>
                <a:spcPct val="100000"/>
              </a:lnSpc>
              <a:buNone/>
              <a:defRPr sz="1200" b="1">
                <a:solidFill>
                  <a:srgbClr val="07C561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07C561"/>
                </a:solidFill>
                <a:latin typeface="Arial"/>
                <a:ea typeface="Arial"/>
                <a:cs typeface="Arial"/>
              </a:rPr>
              <a:t>Source labels remain unverified declarations.</a:t>
            </a:r>
          </a:p>
        </p:txBody>
      </p:sp>
    </p:spTree>
    <p:extLst>
      <p:ext uri="{BB962C8B-B14F-4D97-AF65-F5344CB8AC3E}">
        <p14:creationId val="999215876"/>
      </p:ext>
    </p:extLst>
  </p:cSld>
</p:sld>
</file>

<file path=ppt/slides/slide3.xml><?xml version="1.0" encoding="utf-8"?>
<p:sld xmlns:a="http://schemas.openxmlformats.org/drawingml/2006/main" xmlns:a16="http://schemas.microsoft.com/office/drawing/2014/main" xmlns:p="http://schemas.openxmlformats.org/presentationml/2006/main" xmlns:p14="http://schemas.microsoft.com/office/powerpoint/2010/main" xmlns:r="http://schemas.openxmlformats.org/officeDocument/2006/relationships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/>
      </p:grpSpPr>
      <p:pic>
        <p:nvPicPr>
          <p:cNvPr id="8" name=""/>
          <p:cNvPicPr>
            <a:picLocks noChangeAspect="1"/>
          </p:cNvPicPr>
          <p:nvPr/>
        </p:nvPicPr>
        <p:blipFill>
          <a:blip r:embed="Rdc3fa21bdc3a48a9"/>
          <a:stretch/>
        </p:blipFill>
        <p:spPr>
          <a:xfrm>
            <a:off x="654729" y="323850"/>
            <a:ext cx="976543" cy="266700"/>
          </a:xfrm>
          <a:prstGeom prst="rect">
            <a:avLst/>
          </a:prstGeom>
        </p:spPr>
      </p:pic>
      <p:sp>
        <p:nvSpPr>
          <p:cNvPr id="2" name="">
            <a:extLst>
              <a:ext uri="{FF2B5EF4-FFF2-40B4-BE49-F238E27FC236}">
                <a16:creationId id="{7F5F09E3-A0C5-4AEA-AA13-B668B26B5DD3}"/>
              </a:ext>
            </a:extLst>
          </p:cNvPr>
          <p:cNvSpPr>
            <a:spLocks noGrp="1"/>
          </p:cNvSpPr>
          <p:nvPr/>
        </p:nvSpPr>
        <p:spPr>
          <a:xfrm>
            <a:off x="1905000" y="352425"/>
            <a:ext cx="36195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 fontScale="100000"/>
          </a:bodyPr>
          <a:lstStyle/>
          <a:p>
            <a:pPr algn="l">
              <a:lnSpc>
                <a:spcPct val="100000"/>
              </a:lnSpc>
              <a:buNone/>
              <a:defRPr sz="975" b="1">
                <a:solidFill>
                  <a:srgbClr val="07C561"/>
                </a:solidFill>
                <a:latin typeface="Consolas"/>
                <a:ea typeface="Consolas"/>
                <a:cs typeface="Consolas"/>
              </a:defRPr>
            </a:pPr>
            <a:r>
              <a:rPr sz="975" b="1">
                <a:solidFill>
                  <a:srgbClr val="07C561"/>
                </a:solidFill>
                <a:latin typeface="Consolas"/>
                <a:ea typeface="Consolas"/>
                <a:cs typeface="Consolas"/>
              </a:rPr>
              <a:t>ADAPTERS</a:t>
            </a:r>
          </a:p>
        </p:txBody>
      </p:sp>
      <p:sp>
        <p:nvSpPr>
          <p:cNvPr id="3" name="">
            <a:extLst>
              <a:ext uri="{FF2B5EF4-FFF2-40B4-BE49-F238E27FC236}">
                <a16:creationId id="{C927C42B-2CD4-4C11-AB36-9693AC19908E}"/>
              </a:ext>
            </a:extLst>
          </p:cNvPr>
          <p:cNvSpPr>
            <a:spLocks noGrp="1"/>
          </p:cNvSpPr>
          <p:nvPr/>
        </p:nvSpPr>
        <p:spPr>
          <a:xfrm>
            <a:off x="609600" y="857250"/>
            <a:ext cx="10668000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 fontScale="100000"/>
          </a:bodyPr>
          <a:lstStyle/>
          <a:p>
            <a:pPr algn="l">
              <a:lnSpc>
                <a:spcPct val="96000"/>
              </a:lnSpc>
              <a:buNone/>
              <a:defRPr sz="28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Supported instruction sources</a:t>
            </a:r>
          </a:p>
        </p:txBody>
      </p:sp>
      <p:sp>
        <p:nvSpPr>
          <p:cNvPr id="4" name="">
            <a:extLst>
              <a:ext uri="{FF2B5EF4-FFF2-40B4-BE49-F238E27FC236}">
                <a16:creationId id="{90C9A9F8-DDE2-493C-834E-B0619BCFF024}"/>
              </a:ext>
            </a:extLst>
          </p:cNvPr>
          <p:cNvSpPr>
            <a:spLocks noGrp="1"/>
          </p:cNvSpPr>
          <p:nvPr/>
        </p:nvSpPr>
        <p:spPr>
          <a:xfrm>
            <a:off x="609600" y="1495425"/>
            <a:ext cx="10972800" cy="9525"/>
          </a:xfrm>
          <a:prstGeom prst="rect">
            <a:avLst/>
          </a:prstGeom>
          <a:solidFill>
            <a:srgbClr val="25302A"/>
          </a:solidFill>
          <a:ln w="0">
            <a:noFill/>
          </a:ln>
        </p:spPr>
      </p:sp>
      <p:sp>
        <p:nvSpPr>
          <p:cNvPr id="5" name="">
            <a:extLst>
              <a:ext uri="{FF2B5EF4-FFF2-40B4-BE49-F238E27FC236}">
                <a16:creationId id="{64E08F85-9D9E-4C55-B70D-3CB10FAC2E40}"/>
              </a:ext>
            </a:extLst>
          </p:cNvPr>
          <p:cNvSpPr>
            <a:spLocks noGrp="1"/>
          </p:cNvSpPr>
          <p:nvPr/>
        </p:nvSpPr>
        <p:spPr>
          <a:xfrm>
            <a:off x="11144250" y="6477000"/>
            <a:ext cx="438150" cy="171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 fontScale="100000"/>
          </a:bodyPr>
          <a:lstStyle/>
          <a:p>
            <a:pPr algn="r">
              <a:lnSpc>
                <a:spcPct val="100000"/>
              </a:lnSpc>
              <a:buNone/>
              <a:defRPr sz="900" b="0">
                <a:solidFill>
                  <a:srgbClr val="718093"/>
                </a:solidFill>
                <a:latin typeface="Consolas"/>
                <a:ea typeface="Consolas"/>
                <a:cs typeface="Consolas"/>
              </a:defRPr>
            </a:pPr>
            <a:r>
              <a:rPr sz="900" b="0">
                <a:solidFill>
                  <a:srgbClr val="718093"/>
                </a:solidFill>
                <a:latin typeface="Consolas"/>
                <a:ea typeface="Consolas"/>
                <a:cs typeface="Consolas"/>
              </a:rPr>
              <a:t>03</a:t>
            </a:r>
          </a:p>
        </p:txBody>
      </p:sp>
      <p:graphicFrame>
        <p:nvGraphicFramePr>
          <p:cNvPr id="13" name=""/>
          <p:cNvGraphicFramePr/>
          <p:nvPr/>
        </p:nvGraphicFramePr>
        <p:xfrm>
          <a:off x="609600" y="1790700"/>
          <a:ext cx="10972800" cy="4048125"/>
        </p:xfrm>
        <a:graphic>
          <a:graphicData uri="http://schemas.openxmlformats.org/drawingml/2006/table">
            <a:tbl>
              <a:tblPr/>
              <a:tblGrid>
                <a:gridCol w="1762125"/>
                <a:gridCol w="2286000"/>
                <a:gridCol w="6924675"/>
              </a:tblGrid>
              <a:tr h="476250">
                <a:tc>
                  <a:txBody>
                    <a:bodyPr lIns="114300" tIns="85725" rIns="114300" bIns="85725">
                      <a:normAutofit/>
                    </a:bodyPr>
                    <a:lstStyle/>
                    <a:p>
                      <a:pPr algn="l"/>
                      <a:r>
                        <a:rPr sz="1350" b="1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Source</a:t>
                      </a:r>
                    </a:p>
                  </a:txBody>
                  <a:tcPr marL="91440" marR="91440" marT="45720" marB="45720" anchor="ctr">
                    <a:solidFill>
                      <a:srgbClr val="05A451"/>
                    </a:solidFill>
                  </a:tcPr>
                </a:tc>
                <a:tc>
                  <a:txBody>
                    <a:bodyPr lIns="114300" tIns="85725" rIns="114300" bIns="85725">
                      <a:normAutofit/>
                    </a:bodyPr>
                    <a:lstStyle/>
                    <a:p>
                      <a:pPr algn="l"/>
                      <a:r>
                        <a:rPr sz="1350" b="1">
                          <a:solidFill>
                            <a:srgbClr val="000000"/>
                          </a:solidFill>
                          <a:latin typeface="Consolas"/>
                          <a:ea typeface="Consolas"/>
                          <a:cs typeface="Consolas"/>
                        </a:rPr>
                        <a:t>Accepted input</a:t>
                      </a:r>
                    </a:p>
                  </a:txBody>
                  <a:tcPr marL="91440" marR="91440" marT="45720" marB="45720" anchor="ctr">
                    <a:solidFill>
                      <a:srgbClr val="05A451"/>
                    </a:solidFill>
                  </a:tcPr>
                </a:tc>
                <a:tc>
                  <a:txBody>
                    <a:bodyPr lIns="114300" tIns="85725" rIns="114300" bIns="85725">
                      <a:normAutofit/>
                    </a:bodyPr>
                    <a:lstStyle/>
                    <a:p>
                      <a:pPr algn="l"/>
                      <a:r>
                        <a:rPr sz="1350" b="1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Transfer scope</a:t>
                      </a:r>
                    </a:p>
                  </a:txBody>
                  <a:tcPr marL="91440" marR="91440" marT="45720" marB="45720" anchor="ctr">
                    <a:solidFill>
                      <a:srgbClr val="05A451"/>
                    </a:solidFill>
                  </a:tcPr>
                </a:tc>
              </a:tr>
              <a:tr h="590550">
                <a:tc>
                  <a:txBody>
                    <a:bodyPr lIns="114300" tIns="85725" rIns="114300" bIns="85725">
                      <a:normAutofit/>
                    </a:bodyPr>
                    <a:lstStyle/>
                    <a:p>
                      <a:pPr algn="l"/>
                      <a:r>
                        <a:rPr sz="1425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Grok</a:t>
                      </a:r>
                    </a:p>
                  </a:txBody>
                  <a:tcPr marL="91440" marR="91440" marT="45720" marB="45720" anchor="ctr">
                    <a:solidFill>
                      <a:srgbClr val="000000"/>
                    </a:solidFill>
                  </a:tcPr>
                </a:tc>
                <a:tc>
                  <a:txBody>
                    <a:bodyPr lIns="114300" tIns="85725" rIns="114300" bIns="85725">
                      <a:normAutofit/>
                    </a:bodyPr>
                    <a:lstStyle/>
                    <a:p>
                      <a:pPr algn="l"/>
                      <a:r>
                        <a:rPr sz="1425" b="0">
                          <a:solidFill>
                            <a:srgbClr val="62D6FF"/>
                          </a:solidFill>
                          <a:latin typeface="Consolas"/>
                          <a:ea typeface="Consolas"/>
                          <a:cs typeface="Consolas"/>
                        </a:rPr>
                        <a:t>Instruction text</a:t>
                      </a:r>
                    </a:p>
                  </a:txBody>
                  <a:tcPr marL="91440" marR="91440" marT="45720" marB="45720" anchor="ctr">
                    <a:solidFill>
                      <a:srgbClr val="000000"/>
                    </a:solidFill>
                  </a:tcPr>
                </a:tc>
                <a:tc>
                  <a:txBody>
                    <a:bodyPr lIns="114300" tIns="85725" rIns="114300" bIns="85725">
                      <a:normAutofit/>
                    </a:bodyPr>
                    <a:lstStyle/>
                    <a:p>
                      <a:pPr algn="l"/>
                      <a:r>
                        <a:rPr sz="1275" b="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Manual capture from instructions or a bot description you own</a:t>
                      </a:r>
                    </a:p>
                  </a:txBody>
                  <a:tcPr marL="91440" marR="91440" marT="45720" marB="45720" anchor="ctr">
                    <a:solidFill>
                      <a:srgbClr val="000000"/>
                    </a:solidFill>
                  </a:tcPr>
                </a:tc>
              </a:tr>
              <a:tr h="590550">
                <a:tc>
                  <a:txBody>
                    <a:bodyPr lIns="114300" tIns="85725" rIns="114300" bIns="85725">
                      <a:normAutofit/>
                    </a:bodyPr>
                    <a:lstStyle/>
                    <a:p>
                      <a:pPr algn="l"/>
                      <a:r>
                        <a:rPr sz="1425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Hermes</a:t>
                      </a:r>
                    </a:p>
                  </a:txBody>
                  <a:tcPr marL="91440" marR="91440" marT="45720" marB="45720" anchor="ctr">
                    <a:solidFill>
                      <a:srgbClr val="09100C"/>
                    </a:solidFill>
                  </a:tcPr>
                </a:tc>
                <a:tc>
                  <a:txBody>
                    <a:bodyPr lIns="114300" tIns="85725" rIns="114300" bIns="85725">
                      <a:normAutofit/>
                    </a:bodyPr>
                    <a:lstStyle/>
                    <a:p>
                      <a:pPr algn="l"/>
                      <a:r>
                        <a:rPr sz="1425" b="0">
                          <a:solidFill>
                            <a:srgbClr val="62D6FF"/>
                          </a:solidFill>
                          <a:latin typeface="Consolas"/>
                          <a:ea typeface="Consolas"/>
                          <a:cs typeface="Consolas"/>
                        </a:rPr>
                        <a:t>SOUL.md</a:t>
                      </a:r>
                    </a:p>
                  </a:txBody>
                  <a:tcPr marL="91440" marR="91440" marT="45720" marB="45720" anchor="ctr">
                    <a:solidFill>
                      <a:srgbClr val="09100C"/>
                    </a:solidFill>
                  </a:tcPr>
                </a:tc>
                <a:tc>
                  <a:txBody>
                    <a:bodyPr lIns="114300" tIns="85725" rIns="114300" bIns="85725">
                      <a:normAutofit/>
                    </a:bodyPr>
                    <a:lstStyle/>
                    <a:p>
                      <a:pPr algn="l"/>
                      <a:r>
                        <a:rPr sz="1275" b="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One instruction file; archives, config, memories and sessions stay out</a:t>
                      </a:r>
                    </a:p>
                  </a:txBody>
                  <a:tcPr marL="91440" marR="91440" marT="45720" marB="45720" anchor="ctr">
                    <a:solidFill>
                      <a:srgbClr val="09100C"/>
                    </a:solidFill>
                  </a:tcPr>
                </a:tc>
              </a:tr>
              <a:tr h="590550">
                <a:tc>
                  <a:txBody>
                    <a:bodyPr lIns="114300" tIns="85725" rIns="114300" bIns="85725">
                      <a:normAutofit/>
                    </a:bodyPr>
                    <a:lstStyle/>
                    <a:p>
                      <a:pPr algn="l"/>
                      <a:r>
                        <a:rPr sz="1425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Pi</a:t>
                      </a:r>
                    </a:p>
                  </a:txBody>
                  <a:tcPr marL="91440" marR="91440" marT="45720" marB="45720" anchor="ctr">
                    <a:solidFill>
                      <a:srgbClr val="000000"/>
                    </a:solidFill>
                  </a:tcPr>
                </a:tc>
                <a:tc>
                  <a:txBody>
                    <a:bodyPr lIns="114300" tIns="85725" rIns="114300" bIns="85725">
                      <a:normAutofit/>
                    </a:bodyPr>
                    <a:lstStyle/>
                    <a:p>
                      <a:pPr algn="l"/>
                      <a:r>
                        <a:rPr sz="1425" b="0">
                          <a:solidFill>
                            <a:srgbClr val="62D6FF"/>
                          </a:solidFill>
                          <a:latin typeface="Consolas"/>
                          <a:ea typeface="Consolas"/>
                          <a:cs typeface="Consolas"/>
                        </a:rPr>
                        <a:t>AGENTS.md</a:t>
                      </a:r>
                    </a:p>
                  </a:txBody>
                  <a:tcPr marL="91440" marR="91440" marT="45720" marB="45720" anchor="ctr">
                    <a:solidFill>
                      <a:srgbClr val="000000"/>
                    </a:solidFill>
                  </a:tcPr>
                </a:tc>
                <a:tc>
                  <a:txBody>
                    <a:bodyPr lIns="114300" tIns="85725" rIns="114300" bIns="85725">
                      <a:normAutofit/>
                    </a:bodyPr>
                    <a:lstStyle/>
                    <a:p>
                      <a:pPr algn="l"/>
                      <a:r>
                        <a:rPr sz="1275" b="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One instruction file; other directory scopes are not discovered</a:t>
                      </a:r>
                    </a:p>
                  </a:txBody>
                  <a:tcPr marL="91440" marR="91440" marT="45720" marB="45720" anchor="ctr">
                    <a:solidFill>
                      <a:srgbClr val="000000"/>
                    </a:solidFill>
                  </a:tcPr>
                </a:tc>
              </a:tr>
              <a:tr h="590550">
                <a:tc>
                  <a:txBody>
                    <a:bodyPr lIns="114300" tIns="85725" rIns="114300" bIns="85725">
                      <a:normAutofit/>
                    </a:bodyPr>
                    <a:lstStyle/>
                    <a:p>
                      <a:pPr algn="l"/>
                      <a:r>
                        <a:rPr sz="1425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Pi</a:t>
                      </a:r>
                    </a:p>
                  </a:txBody>
                  <a:tcPr marL="91440" marR="91440" marT="45720" marB="45720" anchor="ctr">
                    <a:solidFill>
                      <a:srgbClr val="09100C"/>
                    </a:solidFill>
                  </a:tcPr>
                </a:tc>
                <a:tc>
                  <a:txBody>
                    <a:bodyPr lIns="114300" tIns="85725" rIns="114300" bIns="85725">
                      <a:normAutofit/>
                    </a:bodyPr>
                    <a:lstStyle/>
                    <a:p>
                      <a:pPr algn="l"/>
                      <a:r>
                        <a:rPr sz="1425" b="0">
                          <a:solidFill>
                            <a:srgbClr val="62D6FF"/>
                          </a:solidFill>
                          <a:latin typeface="Consolas"/>
                          <a:ea typeface="Consolas"/>
                          <a:cs typeface="Consolas"/>
                        </a:rPr>
                        <a:t>SYSTEM.md</a:t>
                      </a:r>
                    </a:p>
                  </a:txBody>
                  <a:tcPr marL="91440" marR="91440" marT="45720" marB="45720" anchor="ctr">
                    <a:solidFill>
                      <a:srgbClr val="09100C"/>
                    </a:solidFill>
                  </a:tcPr>
                </a:tc>
                <a:tc>
                  <a:txBody>
                    <a:bodyPr lIns="114300" tIns="85725" rIns="114300" bIns="85725">
                      <a:normAutofit/>
                    </a:bodyPr>
                    <a:lstStyle/>
                    <a:p>
                      <a:pPr algn="l"/>
                      <a:r>
                        <a:rPr sz="1275" b="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One system prompt file; the reviewer checks destination scope</a:t>
                      </a:r>
                    </a:p>
                  </a:txBody>
                  <a:tcPr marL="91440" marR="91440" marT="45720" marB="45720" anchor="ctr">
                    <a:solidFill>
                      <a:srgbClr val="09100C"/>
                    </a:solidFill>
                  </a:tcPr>
                </a:tc>
              </a:tr>
              <a:tr h="590550">
                <a:tc>
                  <a:txBody>
                    <a:bodyPr lIns="114300" tIns="85725" rIns="114300" bIns="85725">
                      <a:normAutofit/>
                    </a:bodyPr>
                    <a:lstStyle/>
                    <a:p>
                      <a:pPr algn="l"/>
                      <a:r>
                        <a:rPr sz="1425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Other</a:t>
                      </a:r>
                    </a:p>
                  </a:txBody>
                  <a:tcPr marL="91440" marR="91440" marT="45720" marB="45720" anchor="ctr">
                    <a:solidFill>
                      <a:srgbClr val="000000"/>
                    </a:solidFill>
                  </a:tcPr>
                </a:tc>
                <a:tc>
                  <a:txBody>
                    <a:bodyPr lIns="114300" tIns="85725" rIns="114300" bIns="85725">
                      <a:normAutofit/>
                    </a:bodyPr>
                    <a:lstStyle/>
                    <a:p>
                      <a:pPr algn="l"/>
                      <a:r>
                        <a:rPr sz="1425" b="0">
                          <a:solidFill>
                            <a:srgbClr val="62D6FF"/>
                          </a:solidFill>
                          <a:latin typeface="Consolas"/>
                          <a:ea typeface="Consolas"/>
                          <a:cs typeface="Consolas"/>
                        </a:rPr>
                        <a:t>Markdown or text</a:t>
                      </a:r>
                    </a:p>
                  </a:txBody>
                  <a:tcPr marL="91440" marR="91440" marT="45720" marB="45720" anchor="ctr">
                    <a:solidFill>
                      <a:srgbClr val="000000"/>
                    </a:solidFill>
                  </a:tcPr>
                </a:tc>
                <a:tc>
                  <a:txBody>
                    <a:bodyPr lIns="114300" tIns="85725" rIns="114300" bIns="85725">
                      <a:normAutofit/>
                    </a:bodyPr>
                    <a:lstStyle/>
                    <a:p>
                      <a:pPr algn="l"/>
                      <a:r>
                        <a:rPr sz="1275" b="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Generic instructions with declared identity</a:t>
                      </a:r>
                    </a:p>
                  </a:txBody>
                  <a:tcPr marL="91440" marR="91440" marT="45720" marB="45720" anchor="ctr">
                    <a:solidFill>
                      <a:srgbClr val="000000"/>
                    </a:solidFill>
                  </a:tcPr>
                </a:tc>
              </a:tr>
              <a:tr h="590550">
                <a:tc>
                  <a:txBody>
                    <a:bodyPr lIns="114300" tIns="85725" rIns="114300" bIns="85725">
                      <a:normAutofit/>
                    </a:bodyPr>
                    <a:lstStyle/>
                    <a:p>
                      <a:pPr algn="l"/>
                      <a:r>
                        <a:rPr sz="1425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ThoxEmployee</a:t>
                      </a:r>
                    </a:p>
                  </a:txBody>
                  <a:tcPr marL="91440" marR="91440" marT="45720" marB="45720" anchor="ctr">
                    <a:solidFill>
                      <a:srgbClr val="09100C"/>
                    </a:solidFill>
                  </a:tcPr>
                </a:tc>
                <a:tc>
                  <a:txBody>
                    <a:bodyPr lIns="114300" tIns="85725" rIns="114300" bIns="85725">
                      <a:normAutofit/>
                    </a:bodyPr>
                    <a:lstStyle/>
                    <a:p>
                      <a:pPr algn="l"/>
                      <a:r>
                        <a:rPr sz="1425" b="0">
                          <a:solidFill>
                            <a:srgbClr val="62D6FF"/>
                          </a:solidFill>
                          <a:latin typeface="Consolas"/>
                          <a:ea typeface="Consolas"/>
                          <a:cs typeface="Consolas"/>
                        </a:rPr>
                        <a:t>Employee JSON</a:t>
                      </a:r>
                    </a:p>
                  </a:txBody>
                  <a:tcPr marL="91440" marR="91440" marT="45720" marB="45720" anchor="ctr">
                    <a:solidFill>
                      <a:srgbClr val="09100C"/>
                    </a:solidFill>
                  </a:tcPr>
                </a:tc>
                <a:tc>
                  <a:txBody>
                    <a:bodyPr lIns="114300" tIns="85725" rIns="114300" bIns="85725">
                      <a:normAutofit/>
                    </a:bodyPr>
                    <a:lstStyle/>
                    <a:p>
                      <a:pPr algn="l"/>
                      <a:r>
                        <a:rPr sz="1275" b="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One or more reviewed profiles with source provenance</a:t>
                      </a:r>
                    </a:p>
                  </a:txBody>
                  <a:tcPr marL="91440" marR="91440" marT="45720" marB="45720" anchor="ctr">
                    <a:solidFill>
                      <a:srgbClr val="09100C"/>
                    </a:solidFill>
                  </a:tcPr>
                </a:tc>
              </a:tr>
            </a:tbl>
          </a:graphicData>
        </a:graphic>
      </p:graphicFrame>
      <p:sp>
        <p:nvSpPr>
          <p:cNvPr id="7" name="">
            <a:extLst>
              <a:ext uri="{FF2B5EF4-FFF2-40B4-BE49-F238E27FC236}">
                <a16:creationId id="{CB3394D7-E16B-4367-9D6E-3BB5725B036E}"/>
              </a:ext>
            </a:extLst>
          </p:cNvPr>
          <p:cNvSpPr>
            <a:spLocks noGrp="1"/>
          </p:cNvSpPr>
          <p:nvPr/>
        </p:nvSpPr>
        <p:spPr>
          <a:xfrm>
            <a:off x="609600" y="6038850"/>
            <a:ext cx="10001250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 fontScale="100000"/>
          </a:bodyPr>
          <a:lstStyle/>
          <a:p>
            <a:pPr algn="l">
              <a:lnSpc>
                <a:spcPct val="100000"/>
              </a:lnSpc>
              <a:buNone/>
              <a:defRPr sz="1200" b="0">
                <a:solidFill>
                  <a:srgbClr val="A7B6C8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A7B6C8"/>
                </a:solidFill>
                <a:latin typeface="Arial"/>
                <a:ea typeface="Arial"/>
                <a:cs typeface="Arial"/>
              </a:rPr>
              <a:t>Third-party names describe compatible instruction sources. They do not indicate account connections, affiliation or endorsement.</a:t>
            </a:r>
          </a:p>
        </p:txBody>
      </p:sp>
    </p:spTree>
    <p:extLst>
      <p:ext uri="{BB962C8B-B14F-4D97-AF65-F5344CB8AC3E}">
        <p14:creationId val="1083819988"/>
      </p:ext>
    </p:extLst>
  </p:cSld>
</p:sld>
</file>

<file path=ppt/slides/slide4.xml><?xml version="1.0" encoding="utf-8"?>
<p:sld xmlns:a="http://schemas.openxmlformats.org/drawingml/2006/main" xmlns:a16="http://schemas.microsoft.com/office/drawing/2014/main" xmlns:p="http://schemas.openxmlformats.org/presentationml/2006/main" xmlns:p14="http://schemas.microsoft.com/office/powerpoint/2010/main" xmlns:r="http://schemas.openxmlformats.org/officeDocument/2006/relationships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/>
      </p:grpSpPr>
      <p:pic>
        <p:nvPicPr>
          <p:cNvPr id="18" name=""/>
          <p:cNvPicPr>
            <a:picLocks noChangeAspect="1"/>
          </p:cNvPicPr>
          <p:nvPr/>
        </p:nvPicPr>
        <p:blipFill>
          <a:blip r:embed="R8414cbbd26ee4e17"/>
          <a:stretch/>
        </p:blipFill>
        <p:spPr>
          <a:xfrm>
            <a:off x="654729" y="323850"/>
            <a:ext cx="976543" cy="266700"/>
          </a:xfrm>
          <a:prstGeom prst="rect">
            <a:avLst/>
          </a:prstGeom>
        </p:spPr>
      </p:pic>
      <p:sp>
        <p:nvSpPr>
          <p:cNvPr id="2" name="">
            <a:extLst>
              <a:ext uri="{FF2B5EF4-FFF2-40B4-BE49-F238E27FC236}">
                <a16:creationId id="{BC830C00-D24A-4D5D-8906-053418BC3294}"/>
              </a:ext>
            </a:extLst>
          </p:cNvPr>
          <p:cNvSpPr>
            <a:spLocks noGrp="1"/>
          </p:cNvSpPr>
          <p:nvPr/>
        </p:nvSpPr>
        <p:spPr>
          <a:xfrm>
            <a:off x="1905000" y="352425"/>
            <a:ext cx="36195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 fontScale="100000"/>
          </a:bodyPr>
          <a:lstStyle/>
          <a:p>
            <a:pPr algn="l">
              <a:lnSpc>
                <a:spcPct val="100000"/>
              </a:lnSpc>
              <a:buNone/>
              <a:defRPr sz="975" b="1">
                <a:solidFill>
                  <a:srgbClr val="07C561"/>
                </a:solidFill>
                <a:latin typeface="Consolas"/>
                <a:ea typeface="Consolas"/>
                <a:cs typeface="Consolas"/>
              </a:defRPr>
            </a:pPr>
            <a:r>
              <a:rPr sz="975" b="1">
                <a:solidFill>
                  <a:srgbClr val="07C561"/>
                </a:solidFill>
                <a:latin typeface="Consolas"/>
                <a:ea typeface="Consolas"/>
                <a:cs typeface="Consolas"/>
              </a:rPr>
              <a:t>SAFE TRANSFER</a:t>
            </a:r>
          </a:p>
        </p:txBody>
      </p:sp>
      <p:sp>
        <p:nvSpPr>
          <p:cNvPr id="3" name="">
            <a:extLst>
              <a:ext uri="{FF2B5EF4-FFF2-40B4-BE49-F238E27FC236}">
                <a16:creationId id="{D42E979F-8634-4A95-A779-1E6BE3FB0574}"/>
              </a:ext>
            </a:extLst>
          </p:cNvPr>
          <p:cNvSpPr>
            <a:spLocks noGrp="1"/>
          </p:cNvSpPr>
          <p:nvPr/>
        </p:nvSpPr>
        <p:spPr>
          <a:xfrm>
            <a:off x="609600" y="857250"/>
            <a:ext cx="10668000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 fontScale="100000"/>
          </a:bodyPr>
          <a:lstStyle/>
          <a:p>
            <a:pPr algn="l">
              <a:lnSpc>
                <a:spcPct val="96000"/>
              </a:lnSpc>
              <a:buNone/>
              <a:defRPr sz="28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The browser review gate</a:t>
            </a:r>
          </a:p>
        </p:txBody>
      </p:sp>
      <p:sp>
        <p:nvSpPr>
          <p:cNvPr id="4" name="">
            <a:extLst>
              <a:ext uri="{FF2B5EF4-FFF2-40B4-BE49-F238E27FC236}">
                <a16:creationId id="{7B17CDE0-95D5-4BE0-B497-8BDC90CC12C1}"/>
              </a:ext>
            </a:extLst>
          </p:cNvPr>
          <p:cNvSpPr>
            <a:spLocks noGrp="1"/>
          </p:cNvSpPr>
          <p:nvPr/>
        </p:nvSpPr>
        <p:spPr>
          <a:xfrm>
            <a:off x="609600" y="1495425"/>
            <a:ext cx="10972800" cy="9525"/>
          </a:xfrm>
          <a:prstGeom prst="rect">
            <a:avLst/>
          </a:prstGeom>
          <a:solidFill>
            <a:srgbClr val="25302A"/>
          </a:solidFill>
          <a:ln w="0">
            <a:noFill/>
          </a:ln>
        </p:spPr>
      </p:sp>
      <p:sp>
        <p:nvSpPr>
          <p:cNvPr id="5" name="">
            <a:extLst>
              <a:ext uri="{FF2B5EF4-FFF2-40B4-BE49-F238E27FC236}">
                <a16:creationId id="{D1ABA2F5-6C19-4B46-A3DA-77E73A415050}"/>
              </a:ext>
            </a:extLst>
          </p:cNvPr>
          <p:cNvSpPr>
            <a:spLocks noGrp="1"/>
          </p:cNvSpPr>
          <p:nvPr/>
        </p:nvSpPr>
        <p:spPr>
          <a:xfrm>
            <a:off x="11144250" y="6477000"/>
            <a:ext cx="438150" cy="171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 fontScale="100000"/>
          </a:bodyPr>
          <a:lstStyle/>
          <a:p>
            <a:pPr algn="r">
              <a:lnSpc>
                <a:spcPct val="100000"/>
              </a:lnSpc>
              <a:buNone/>
              <a:defRPr sz="900" b="0">
                <a:solidFill>
                  <a:srgbClr val="718093"/>
                </a:solidFill>
                <a:latin typeface="Consolas"/>
                <a:ea typeface="Consolas"/>
                <a:cs typeface="Consolas"/>
              </a:defRPr>
            </a:pPr>
            <a:r>
              <a:rPr sz="900" b="0">
                <a:solidFill>
                  <a:srgbClr val="718093"/>
                </a:solidFill>
                <a:latin typeface="Consolas"/>
                <a:ea typeface="Consolas"/>
                <a:cs typeface="Consolas"/>
              </a:rPr>
              <a:t>04</a:t>
            </a:r>
          </a:p>
        </p:txBody>
      </p:sp>
      <p:sp>
        <p:nvSpPr>
          <p:cNvPr id="6" name="">
            <a:extLst>
              <a:ext uri="{FF2B5EF4-FFF2-40B4-BE49-F238E27FC236}">
                <a16:creationId id="{96D8F261-24F2-4DF8-B87C-C9EC49F57F7A}"/>
              </a:ext>
            </a:extLst>
          </p:cNvPr>
          <p:cNvSpPr>
            <a:spLocks noGrp="1"/>
          </p:cNvSpPr>
          <p:nvPr/>
        </p:nvSpPr>
        <p:spPr>
          <a:xfrm>
            <a:off x="5038725" y="1781175"/>
            <a:ext cx="6553200" cy="3810000"/>
          </a:xfrm>
          <a:prstGeom prst="roundRect">
            <a:avLst>
              <a:gd name="adj" fmla="val 2500"/>
            </a:avLst>
          </a:prstGeom>
          <a:solidFill>
            <a:srgbClr val="101412"/>
          </a:solidFill>
          <a:ln w="9525">
            <a:solidFill>
              <a:srgbClr val="25302A"/>
            </a:solidFill>
            <a:prstDash val="solid"/>
          </a:ln>
        </p:spPr>
      </p:sp>
      <p:pic>
        <p:nvPicPr>
          <p:cNvPr id="24" name=""/>
          <p:cNvPicPr>
            <a:picLocks noChangeAspect="1"/>
          </p:cNvPicPr>
          <p:nvPr/>
        </p:nvPicPr>
        <p:blipFill>
          <a:blip r:embed="Ree65966ac8d24750"/>
          <a:stretch/>
        </p:blipFill>
        <p:spPr>
          <a:xfrm>
            <a:off x="5099438" y="1790700"/>
            <a:ext cx="6431774" cy="3790950"/>
          </a:xfrm>
          <a:prstGeom prst="roundRect">
            <a:avLst>
              <a:gd name="adj" fmla="val 2261"/>
            </a:avLst>
          </a:prstGeom>
        </p:spPr>
      </p:pic>
      <p:sp>
        <p:nvSpPr>
          <p:cNvPr id="8" name="">
            <a:extLst>
              <a:ext uri="{FF2B5EF4-FFF2-40B4-BE49-F238E27FC236}">
                <a16:creationId id="{516F3977-7625-4C36-8CAE-D615F4421D52}"/>
              </a:ext>
            </a:extLst>
          </p:cNvPr>
          <p:cNvSpPr>
            <a:spLocks noGrp="1"/>
          </p:cNvSpPr>
          <p:nvPr/>
        </p:nvSpPr>
        <p:spPr>
          <a:xfrm>
            <a:off x="609600" y="1828800"/>
            <a:ext cx="3857625" cy="952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 fontScale="96719"/>
          </a:bodyPr>
          <a:lstStyle/>
          <a:p>
            <a:pPr algn="l">
              <a:lnSpc>
                <a:spcPct val="108000"/>
              </a:lnSpc>
              <a:buNone/>
              <a:defRPr sz="21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Every instruction stays visible before the user can continue.</a:t>
            </a:r>
          </a:p>
        </p:txBody>
      </p:sp>
      <p:sp>
        <p:nvSpPr>
          <p:cNvPr id="9" name="">
            <a:extLst>
              <a:ext uri="{FF2B5EF4-FFF2-40B4-BE49-F238E27FC236}">
                <a16:creationId id="{82969E5F-626D-4126-B7F2-670E41D29ABE}"/>
              </a:ext>
            </a:extLst>
          </p:cNvPr>
          <p:cNvSpPr>
            <a:spLocks noGrp="1"/>
          </p:cNvSpPr>
          <p:nvPr/>
        </p:nvSpPr>
        <p:spPr>
          <a:xfrm>
            <a:off x="609600" y="3086100"/>
            <a:ext cx="40005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 fontScale="100000"/>
          </a:bodyPr>
          <a:lstStyle/>
          <a:p>
            <a:pPr algn="l">
              <a:lnSpc>
                <a:spcPct val="100000"/>
              </a:lnSpc>
              <a:buNone/>
              <a:defRPr sz="1125" b="1">
                <a:solidFill>
                  <a:srgbClr val="07C561"/>
                </a:solidFill>
                <a:latin typeface="Consolas"/>
                <a:ea typeface="Consolas"/>
                <a:cs typeface="Consolas"/>
              </a:defRPr>
            </a:pPr>
            <a:r>
              <a:rPr sz="1125" b="1">
                <a:solidFill>
                  <a:srgbClr val="07C561"/>
                </a:solidFill>
                <a:latin typeface="Consolas"/>
                <a:ea typeface="Consolas"/>
                <a:cs typeface="Consolas"/>
              </a:rPr>
              <a:t>01</a:t>
            </a:r>
          </a:p>
        </p:txBody>
      </p:sp>
      <p:sp>
        <p:nvSpPr>
          <p:cNvPr id="10" name="">
            <a:extLst>
              <a:ext uri="{FF2B5EF4-FFF2-40B4-BE49-F238E27FC236}">
                <a16:creationId id="{9A5B76BE-CF8B-4B73-9388-5A982A3693C7}"/>
              </a:ext>
            </a:extLst>
          </p:cNvPr>
          <p:cNvSpPr>
            <a:spLocks noGrp="1"/>
          </p:cNvSpPr>
          <p:nvPr/>
        </p:nvSpPr>
        <p:spPr>
          <a:xfrm>
            <a:off x="1104900" y="3067050"/>
            <a:ext cx="3333750" cy="4953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 fontScale="100000"/>
          </a:bodyPr>
          <a:lstStyle/>
          <a:p>
            <a:pPr algn="l">
              <a:lnSpc>
                <a:spcPct val="112000"/>
              </a:lnSpc>
              <a:buNone/>
              <a:defRPr sz="1350" b="0">
                <a:solidFill>
                  <a:srgbClr val="A7B6C8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A7B6C8"/>
                </a:solidFill>
                <a:latin typeface="Arial"/>
                <a:ea typeface="Arial"/>
                <a:cs typeface="Arial"/>
              </a:rPr>
              <a:t>Warnings explain exclusions and identity limits.</a:t>
            </a:r>
          </a:p>
        </p:txBody>
      </p:sp>
      <p:sp>
        <p:nvSpPr>
          <p:cNvPr id="11" name="">
            <a:extLst>
              <a:ext uri="{FF2B5EF4-FFF2-40B4-BE49-F238E27FC236}">
                <a16:creationId id="{7AF66991-FA01-4B4F-AC19-2F1BF003317E}"/>
              </a:ext>
            </a:extLst>
          </p:cNvPr>
          <p:cNvSpPr>
            <a:spLocks noGrp="1"/>
          </p:cNvSpPr>
          <p:nvPr/>
        </p:nvSpPr>
        <p:spPr>
          <a:xfrm>
            <a:off x="609600" y="3724275"/>
            <a:ext cx="40005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 fontScale="100000"/>
          </a:bodyPr>
          <a:lstStyle/>
          <a:p>
            <a:pPr algn="l">
              <a:lnSpc>
                <a:spcPct val="100000"/>
              </a:lnSpc>
              <a:buNone/>
              <a:defRPr sz="1125" b="1">
                <a:solidFill>
                  <a:srgbClr val="07C561"/>
                </a:solidFill>
                <a:latin typeface="Consolas"/>
                <a:ea typeface="Consolas"/>
                <a:cs typeface="Consolas"/>
              </a:defRPr>
            </a:pPr>
            <a:r>
              <a:rPr sz="1125" b="1">
                <a:solidFill>
                  <a:srgbClr val="07C561"/>
                </a:solidFill>
                <a:latin typeface="Consolas"/>
                <a:ea typeface="Consolas"/>
                <a:cs typeface="Consolas"/>
              </a:rPr>
              <a:t>02</a:t>
            </a:r>
          </a:p>
        </p:txBody>
      </p:sp>
      <p:sp>
        <p:nvSpPr>
          <p:cNvPr id="12" name="">
            <a:extLst>
              <a:ext uri="{FF2B5EF4-FFF2-40B4-BE49-F238E27FC236}">
                <a16:creationId id="{FC015016-0BA0-4827-963A-34A5A5B6BB94}"/>
              </a:ext>
            </a:extLst>
          </p:cNvPr>
          <p:cNvSpPr>
            <a:spLocks noGrp="1"/>
          </p:cNvSpPr>
          <p:nvPr/>
        </p:nvSpPr>
        <p:spPr>
          <a:xfrm>
            <a:off x="1104900" y="3705225"/>
            <a:ext cx="3333750" cy="4953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 fontScale="100000"/>
          </a:bodyPr>
          <a:lstStyle/>
          <a:p>
            <a:pPr algn="l">
              <a:lnSpc>
                <a:spcPct val="112000"/>
              </a:lnSpc>
              <a:buNone/>
              <a:defRPr sz="1350" b="0">
                <a:solidFill>
                  <a:srgbClr val="A7B6C8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A7B6C8"/>
                </a:solidFill>
                <a:latin typeface="Arial"/>
                <a:ea typeface="Arial"/>
                <a:cs typeface="Arial"/>
              </a:rPr>
              <a:t>The reviewer removes private information.</a:t>
            </a:r>
          </a:p>
        </p:txBody>
      </p:sp>
      <p:sp>
        <p:nvSpPr>
          <p:cNvPr id="13" name="">
            <a:extLst>
              <a:ext uri="{FF2B5EF4-FFF2-40B4-BE49-F238E27FC236}">
                <a16:creationId id="{9F3F7754-A34C-4DD4-805F-484B818B839D}"/>
              </a:ext>
            </a:extLst>
          </p:cNvPr>
          <p:cNvSpPr>
            <a:spLocks noGrp="1"/>
          </p:cNvSpPr>
          <p:nvPr/>
        </p:nvSpPr>
        <p:spPr>
          <a:xfrm>
            <a:off x="609600" y="4362450"/>
            <a:ext cx="40005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 fontScale="100000"/>
          </a:bodyPr>
          <a:lstStyle/>
          <a:p>
            <a:pPr algn="l">
              <a:lnSpc>
                <a:spcPct val="100000"/>
              </a:lnSpc>
              <a:buNone/>
              <a:defRPr sz="1125" b="1">
                <a:solidFill>
                  <a:srgbClr val="07C561"/>
                </a:solidFill>
                <a:latin typeface="Consolas"/>
                <a:ea typeface="Consolas"/>
                <a:cs typeface="Consolas"/>
              </a:defRPr>
            </a:pPr>
            <a:r>
              <a:rPr sz="1125" b="1">
                <a:solidFill>
                  <a:srgbClr val="07C561"/>
                </a:solidFill>
                <a:latin typeface="Consolas"/>
                <a:ea typeface="Consolas"/>
                <a:cs typeface="Consolas"/>
              </a:rPr>
              <a:t>03</a:t>
            </a:r>
          </a:p>
        </p:txBody>
      </p:sp>
      <p:sp>
        <p:nvSpPr>
          <p:cNvPr id="14" name="">
            <a:extLst>
              <a:ext uri="{FF2B5EF4-FFF2-40B4-BE49-F238E27FC236}">
                <a16:creationId id="{0EBFD09C-37DA-4544-8A01-5F99B866DB0B}"/>
              </a:ext>
            </a:extLst>
          </p:cNvPr>
          <p:cNvSpPr>
            <a:spLocks noGrp="1"/>
          </p:cNvSpPr>
          <p:nvPr/>
        </p:nvSpPr>
        <p:spPr>
          <a:xfrm>
            <a:off x="1104900" y="4343400"/>
            <a:ext cx="3333750" cy="4953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 fontScale="100000"/>
          </a:bodyPr>
          <a:lstStyle/>
          <a:p>
            <a:pPr algn="l">
              <a:lnSpc>
                <a:spcPct val="112000"/>
              </a:lnSpc>
              <a:buNone/>
              <a:defRPr sz="1350" b="0">
                <a:solidFill>
                  <a:srgbClr val="A7B6C8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A7B6C8"/>
                </a:solidFill>
                <a:latin typeface="Arial"/>
                <a:ea typeface="Arial"/>
                <a:cs typeface="Arial"/>
              </a:rPr>
              <a:t>Download and virtual import unlock after acknowledgment.</a:t>
            </a:r>
          </a:p>
        </p:txBody>
      </p:sp>
      <p:sp>
        <p:nvSpPr>
          <p:cNvPr id="15" name="">
            <a:extLst>
              <a:ext uri="{FF2B5EF4-FFF2-40B4-BE49-F238E27FC236}">
                <a16:creationId id="{DCE40C8D-7E0E-4723-B85A-22E2CEF09681}"/>
              </a:ext>
            </a:extLst>
          </p:cNvPr>
          <p:cNvSpPr>
            <a:spLocks noGrp="1"/>
          </p:cNvSpPr>
          <p:nvPr/>
        </p:nvSpPr>
        <p:spPr>
          <a:xfrm>
            <a:off x="609600" y="5000625"/>
            <a:ext cx="40005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 fontScale="100000"/>
          </a:bodyPr>
          <a:lstStyle/>
          <a:p>
            <a:pPr algn="l">
              <a:lnSpc>
                <a:spcPct val="100000"/>
              </a:lnSpc>
              <a:buNone/>
              <a:defRPr sz="1125" b="1">
                <a:solidFill>
                  <a:srgbClr val="07C561"/>
                </a:solidFill>
                <a:latin typeface="Consolas"/>
                <a:ea typeface="Consolas"/>
                <a:cs typeface="Consolas"/>
              </a:defRPr>
            </a:pPr>
            <a:r>
              <a:rPr sz="1125" b="1">
                <a:solidFill>
                  <a:srgbClr val="07C561"/>
                </a:solidFill>
                <a:latin typeface="Consolas"/>
                <a:ea typeface="Consolas"/>
                <a:cs typeface="Consolas"/>
              </a:rPr>
              <a:t>04</a:t>
            </a:r>
          </a:p>
        </p:txBody>
      </p:sp>
      <p:sp>
        <p:nvSpPr>
          <p:cNvPr id="16" name="">
            <a:extLst>
              <a:ext uri="{FF2B5EF4-FFF2-40B4-BE49-F238E27FC236}">
                <a16:creationId id="{8D4DE0C0-B9CF-403C-B5CB-A32AAAF4D64E}"/>
              </a:ext>
            </a:extLst>
          </p:cNvPr>
          <p:cNvSpPr>
            <a:spLocks noGrp="1"/>
          </p:cNvSpPr>
          <p:nvPr/>
        </p:nvSpPr>
        <p:spPr>
          <a:xfrm>
            <a:off x="1104900" y="4981575"/>
            <a:ext cx="3333750" cy="4953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 fontScale="100000"/>
          </a:bodyPr>
          <a:lstStyle/>
          <a:p>
            <a:pPr algn="l">
              <a:lnSpc>
                <a:spcPct val="112000"/>
              </a:lnSpc>
              <a:buNone/>
              <a:defRPr sz="1350" b="0">
                <a:solidFill>
                  <a:srgbClr val="A7B6C8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A7B6C8"/>
                </a:solidFill>
                <a:latin typeface="Arial"/>
                <a:ea typeface="Arial"/>
                <a:cs typeface="Arial"/>
              </a:rPr>
              <a:t>Conversion makes no account connection or AI call.</a:t>
            </a:r>
          </a:p>
        </p:txBody>
      </p:sp>
      <p:sp>
        <p:nvSpPr>
          <p:cNvPr id="17" name="">
            <a:extLst>
              <a:ext uri="{FF2B5EF4-FFF2-40B4-BE49-F238E27FC236}">
                <a16:creationId id="{E5191FE2-A0AC-4FAA-804C-409B352FAB26}"/>
              </a:ext>
            </a:extLst>
          </p:cNvPr>
          <p:cNvSpPr>
            <a:spLocks noGrp="1"/>
          </p:cNvSpPr>
          <p:nvPr/>
        </p:nvSpPr>
        <p:spPr>
          <a:xfrm>
            <a:off x="6534150" y="5743575"/>
            <a:ext cx="504825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 fontScale="100000"/>
          </a:bodyPr>
          <a:lstStyle/>
          <a:p>
            <a:pPr algn="r">
              <a:lnSpc>
                <a:spcPct val="100000"/>
              </a:lnSpc>
              <a:buNone/>
              <a:defRPr sz="900" b="0">
                <a:solidFill>
                  <a:srgbClr val="718093"/>
                </a:solidFill>
                <a:latin typeface="Consolas"/>
                <a:ea typeface="Consolas"/>
                <a:cs typeface="Consolas"/>
              </a:defRPr>
            </a:pPr>
            <a:r>
              <a:rPr sz="900" b="0">
                <a:solidFill>
                  <a:srgbClr val="718093"/>
                </a:solidFill>
                <a:latin typeface="Consolas"/>
                <a:ea typeface="Consolas"/>
                <a:cs typeface="Consolas"/>
              </a:rPr>
              <a:t>PRODUCTION REVIEW · SYNTHETIC HERMES SAMPLE</a:t>
            </a:r>
          </a:p>
        </p:txBody>
      </p:sp>
    </p:spTree>
    <p:extLst>
      <p:ext uri="{BB962C8B-B14F-4D97-AF65-F5344CB8AC3E}">
        <p14:creationId val="1314952810"/>
      </p:ext>
    </p:extLst>
  </p:cSld>
</p:sld>
</file>

<file path=ppt/slides/slide5.xml><?xml version="1.0" encoding="utf-8"?>
<p:sld xmlns:a="http://schemas.openxmlformats.org/drawingml/2006/main" xmlns:a16="http://schemas.microsoft.com/office/drawing/2014/main" xmlns:p="http://schemas.openxmlformats.org/presentationml/2006/main" xmlns:p14="http://schemas.microsoft.com/office/powerpoint/2010/main" xmlns:r="http://schemas.openxmlformats.org/officeDocument/2006/relationships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/>
      </p:grpSpPr>
      <p:pic>
        <p:nvPicPr>
          <p:cNvPr id="11" name=""/>
          <p:cNvPicPr>
            <a:picLocks noChangeAspect="1"/>
          </p:cNvPicPr>
          <p:nvPr/>
        </p:nvPicPr>
        <p:blipFill>
          <a:blip r:embed="R3772afacceaf4dee"/>
          <a:stretch/>
        </p:blipFill>
        <p:spPr>
          <a:xfrm>
            <a:off x="654729" y="323850"/>
            <a:ext cx="976543" cy="266700"/>
          </a:xfrm>
          <a:prstGeom prst="rect">
            <a:avLst/>
          </a:prstGeom>
        </p:spPr>
      </p:pic>
      <p:sp>
        <p:nvSpPr>
          <p:cNvPr id="2" name="">
            <a:extLst>
              <a:ext uri="{FF2B5EF4-FFF2-40B4-BE49-F238E27FC236}">
                <a16:creationId id="{3B65A07C-FC94-4BA8-BCA9-E6AC0A40ED47}"/>
              </a:ext>
            </a:extLst>
          </p:cNvPr>
          <p:cNvSpPr>
            <a:spLocks noGrp="1"/>
          </p:cNvSpPr>
          <p:nvPr/>
        </p:nvSpPr>
        <p:spPr>
          <a:xfrm>
            <a:off x="1905000" y="352425"/>
            <a:ext cx="36195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 fontScale="100000"/>
          </a:bodyPr>
          <a:lstStyle/>
          <a:p>
            <a:pPr algn="l">
              <a:lnSpc>
                <a:spcPct val="100000"/>
              </a:lnSpc>
              <a:buNone/>
              <a:defRPr sz="975" b="1">
                <a:solidFill>
                  <a:srgbClr val="07C561"/>
                </a:solidFill>
                <a:latin typeface="Consolas"/>
                <a:ea typeface="Consolas"/>
                <a:cs typeface="Consolas"/>
              </a:defRPr>
            </a:pPr>
            <a:r>
              <a:rPr sz="975" b="1">
                <a:solidFill>
                  <a:srgbClr val="07C561"/>
                </a:solidFill>
                <a:latin typeface="Consolas"/>
                <a:ea typeface="Consolas"/>
                <a:cs typeface="Consolas"/>
              </a:rPr>
              <a:t>VIRTUAL WORKSPACE</a:t>
            </a:r>
          </a:p>
        </p:txBody>
      </p:sp>
      <p:sp>
        <p:nvSpPr>
          <p:cNvPr id="3" name="">
            <a:extLst>
              <a:ext uri="{FF2B5EF4-FFF2-40B4-BE49-F238E27FC236}">
                <a16:creationId id="{059EE2F3-B74B-4271-93C8-5077E5130211}"/>
              </a:ext>
            </a:extLst>
          </p:cNvPr>
          <p:cNvSpPr>
            <a:spLocks noGrp="1"/>
          </p:cNvSpPr>
          <p:nvPr/>
        </p:nvSpPr>
        <p:spPr>
          <a:xfrm>
            <a:off x="609600" y="857250"/>
            <a:ext cx="10668000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 fontScale="100000"/>
          </a:bodyPr>
          <a:lstStyle/>
          <a:p>
            <a:pPr algn="l">
              <a:lnSpc>
                <a:spcPct val="96000"/>
              </a:lnSpc>
              <a:buNone/>
              <a:defRPr sz="28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A reversible workspace for rehearsal</a:t>
            </a:r>
          </a:p>
        </p:txBody>
      </p:sp>
      <p:sp>
        <p:nvSpPr>
          <p:cNvPr id="4" name="">
            <a:extLst>
              <a:ext uri="{FF2B5EF4-FFF2-40B4-BE49-F238E27FC236}">
                <a16:creationId id="{1B8B4CCA-3D62-4674-984D-9655885255C0}"/>
              </a:ext>
            </a:extLst>
          </p:cNvPr>
          <p:cNvSpPr>
            <a:spLocks noGrp="1"/>
          </p:cNvSpPr>
          <p:nvPr/>
        </p:nvSpPr>
        <p:spPr>
          <a:xfrm>
            <a:off x="609600" y="1495425"/>
            <a:ext cx="10972800" cy="9525"/>
          </a:xfrm>
          <a:prstGeom prst="rect">
            <a:avLst/>
          </a:prstGeom>
          <a:solidFill>
            <a:srgbClr val="25302A"/>
          </a:solidFill>
          <a:ln w="0">
            <a:noFill/>
          </a:ln>
        </p:spPr>
      </p:sp>
      <p:sp>
        <p:nvSpPr>
          <p:cNvPr id="5" name="">
            <a:extLst>
              <a:ext uri="{FF2B5EF4-FFF2-40B4-BE49-F238E27FC236}">
                <a16:creationId id="{22D46DE4-3178-41A1-B23D-BFA5575CDAE2}"/>
              </a:ext>
            </a:extLst>
          </p:cNvPr>
          <p:cNvSpPr>
            <a:spLocks noGrp="1"/>
          </p:cNvSpPr>
          <p:nvPr/>
        </p:nvSpPr>
        <p:spPr>
          <a:xfrm>
            <a:off x="11144250" y="6477000"/>
            <a:ext cx="438150" cy="171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 fontScale="100000"/>
          </a:bodyPr>
          <a:lstStyle/>
          <a:p>
            <a:pPr algn="r">
              <a:lnSpc>
                <a:spcPct val="100000"/>
              </a:lnSpc>
              <a:buNone/>
              <a:defRPr sz="900" b="0">
                <a:solidFill>
                  <a:srgbClr val="718093"/>
                </a:solidFill>
                <a:latin typeface="Consolas"/>
                <a:ea typeface="Consolas"/>
                <a:cs typeface="Consolas"/>
              </a:defRPr>
            </a:pPr>
            <a:r>
              <a:rPr sz="900" b="0">
                <a:solidFill>
                  <a:srgbClr val="718093"/>
                </a:solidFill>
                <a:latin typeface="Consolas"/>
                <a:ea typeface="Consolas"/>
                <a:cs typeface="Consolas"/>
              </a:rPr>
              <a:t>05</a:t>
            </a:r>
          </a:p>
        </p:txBody>
      </p:sp>
      <p:sp>
        <p:nvSpPr>
          <p:cNvPr id="6" name="">
            <a:extLst>
              <a:ext uri="{FF2B5EF4-FFF2-40B4-BE49-F238E27FC236}">
                <a16:creationId id="{7F6FAEA1-0151-4F82-9275-53E31B60982F}"/>
              </a:ext>
            </a:extLst>
          </p:cNvPr>
          <p:cNvSpPr>
            <a:spLocks noGrp="1"/>
          </p:cNvSpPr>
          <p:nvPr/>
        </p:nvSpPr>
        <p:spPr>
          <a:xfrm>
            <a:off x="609600" y="1809750"/>
            <a:ext cx="6667500" cy="1028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 fontScale="100000"/>
          </a:bodyPr>
          <a:lstStyle/>
          <a:p>
            <a:pPr algn="l">
              <a:lnSpc>
                <a:spcPct val="108000"/>
              </a:lnSpc>
              <a:buNone/>
              <a:defRPr sz="18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The imported profile exists in browser memory for the current page. Reloading or leaving clears it.</a:t>
            </a:r>
          </a:p>
        </p:txBody>
      </p:sp>
      <p:sp>
        <p:nvSpPr>
          <p:cNvPr id="7" name="">
            <a:extLst>
              <a:ext uri="{FF2B5EF4-FFF2-40B4-BE49-F238E27FC236}">
                <a16:creationId id="{433EB6A7-1315-4BA1-81F9-CE2EA2F04BC9}"/>
              </a:ext>
            </a:extLst>
          </p:cNvPr>
          <p:cNvSpPr>
            <a:spLocks noGrp="1"/>
          </p:cNvSpPr>
          <p:nvPr/>
        </p:nvSpPr>
        <p:spPr>
          <a:xfrm>
            <a:off x="600075" y="3038475"/>
            <a:ext cx="10991850" cy="3333750"/>
          </a:xfrm>
          <a:prstGeom prst="roundRect">
            <a:avLst>
              <a:gd name="adj" fmla="val 2857"/>
            </a:avLst>
          </a:prstGeom>
          <a:solidFill>
            <a:srgbClr val="101412"/>
          </a:solidFill>
          <a:ln w="9525">
            <a:solidFill>
              <a:srgbClr val="25302A"/>
            </a:solidFill>
            <a:prstDash val="solid"/>
          </a:ln>
        </p:spPr>
      </p:sp>
      <p:pic>
        <p:nvPicPr>
          <p:cNvPr id="18" name=""/>
          <p:cNvPicPr>
            <a:picLocks noChangeAspect="1"/>
          </p:cNvPicPr>
          <p:nvPr/>
        </p:nvPicPr>
        <p:blipFill>
          <a:blip r:embed="R1be394081fcf4822"/>
          <a:stretch/>
        </p:blipFill>
        <p:spPr>
          <a:xfrm>
            <a:off x="991007" y="3048000"/>
            <a:ext cx="10209985" cy="3314700"/>
          </a:xfrm>
          <a:prstGeom prst="roundRect">
            <a:avLst>
              <a:gd name="adj" fmla="val 2586"/>
            </a:avLst>
          </a:prstGeom>
        </p:spPr>
      </p:pic>
      <p:sp>
        <p:nvSpPr>
          <p:cNvPr id="9" name="">
            <a:extLst>
              <a:ext uri="{FF2B5EF4-FFF2-40B4-BE49-F238E27FC236}">
                <a16:creationId id="{33EC6A41-F7C7-46EE-911F-DD19A63DB198}"/>
              </a:ext>
            </a:extLst>
          </p:cNvPr>
          <p:cNvSpPr>
            <a:spLocks noGrp="1"/>
          </p:cNvSpPr>
          <p:nvPr/>
        </p:nvSpPr>
        <p:spPr>
          <a:xfrm>
            <a:off x="7734300" y="2076450"/>
            <a:ext cx="3848100" cy="514350"/>
          </a:xfrm>
          <a:prstGeom prst="roundRect">
            <a:avLst>
              <a:gd name="adj" fmla="val 14815"/>
            </a:avLst>
          </a:prstGeom>
          <a:solidFill>
            <a:srgbClr val="09100C"/>
          </a:solidFill>
          <a:ln w="9525">
            <a:solidFill>
              <a:srgbClr val="25302A"/>
            </a:solidFill>
            <a:prstDash val="solid"/>
          </a:ln>
        </p:spPr>
      </p:sp>
      <p:sp>
        <p:nvSpPr>
          <p:cNvPr id="10" name="">
            <a:extLst>
              <a:ext uri="{FF2B5EF4-FFF2-40B4-BE49-F238E27FC236}">
                <a16:creationId id="{4825F8B4-7225-45DB-9521-45C45DBB9544}"/>
              </a:ext>
            </a:extLst>
          </p:cNvPr>
          <p:cNvSpPr>
            <a:spLocks noGrp="1"/>
          </p:cNvSpPr>
          <p:nvPr/>
        </p:nvSpPr>
        <p:spPr>
          <a:xfrm>
            <a:off x="7905750" y="2219325"/>
            <a:ext cx="35052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 fontScale="93943"/>
          </a:bodyPr>
          <a:lstStyle/>
          <a:p>
            <a:pPr algn="ctr">
              <a:lnSpc>
                <a:spcPct val="100000"/>
              </a:lnSpc>
              <a:buNone/>
              <a:defRPr sz="1125" b="1">
                <a:solidFill>
                  <a:srgbClr val="07C561"/>
                </a:solidFill>
                <a:latin typeface="Consolas"/>
                <a:ea typeface="Consolas"/>
                <a:cs typeface="Consolas"/>
              </a:defRPr>
            </a:pPr>
            <a:r>
              <a:rPr sz="1125" b="1">
                <a:solidFill>
                  <a:srgbClr val="07C561"/>
                </a:solidFill>
                <a:latin typeface="Consolas"/>
                <a:ea typeface="Consolas"/>
                <a:cs typeface="Consolas"/>
              </a:rPr>
              <a:t>No upload · No hosted employee · No tool access</a:t>
            </a:r>
          </a:p>
        </p:txBody>
      </p:sp>
    </p:spTree>
    <p:extLst>
      <p:ext uri="{BB962C8B-B14F-4D97-AF65-F5344CB8AC3E}">
        <p14:creationId val="296715582"/>
      </p:ext>
    </p:extLst>
  </p:cSld>
</p:sld>
</file>

<file path=ppt/slides/slide6.xml><?xml version="1.0" encoding="utf-8"?>
<p:sld xmlns:a="http://schemas.openxmlformats.org/drawingml/2006/main" xmlns:a16="http://schemas.microsoft.com/office/drawing/2014/main" xmlns:p="http://schemas.openxmlformats.org/presentationml/2006/main" xmlns:p14="http://schemas.microsoft.com/office/powerpoint/2010/main" xmlns:r="http://schemas.openxmlformats.org/officeDocument/2006/relationships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/>
      </p:grpSpPr>
      <p:pic>
        <p:nvPicPr>
          <p:cNvPr id="18" name=""/>
          <p:cNvPicPr>
            <a:picLocks noChangeAspect="1"/>
          </p:cNvPicPr>
          <p:nvPr/>
        </p:nvPicPr>
        <p:blipFill>
          <a:blip r:embed="R89c3f013e1184fe4"/>
          <a:stretch/>
        </p:blipFill>
        <p:spPr>
          <a:xfrm>
            <a:off x="654729" y="323850"/>
            <a:ext cx="976543" cy="266700"/>
          </a:xfrm>
          <a:prstGeom prst="rect">
            <a:avLst/>
          </a:prstGeom>
        </p:spPr>
      </p:pic>
      <p:sp>
        <p:nvSpPr>
          <p:cNvPr id="2" name="">
            <a:extLst>
              <a:ext uri="{FF2B5EF4-FFF2-40B4-BE49-F238E27FC236}">
                <a16:creationId id="{E33C4327-3101-4479-9FD2-AA8A50E6B7FE}"/>
              </a:ext>
            </a:extLst>
          </p:cNvPr>
          <p:cNvSpPr>
            <a:spLocks noGrp="1"/>
          </p:cNvSpPr>
          <p:nvPr/>
        </p:nvSpPr>
        <p:spPr>
          <a:xfrm>
            <a:off x="1905000" y="352425"/>
            <a:ext cx="36195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 fontScale="100000"/>
          </a:bodyPr>
          <a:lstStyle/>
          <a:p>
            <a:pPr algn="l">
              <a:lnSpc>
                <a:spcPct val="100000"/>
              </a:lnSpc>
              <a:buNone/>
              <a:defRPr sz="975" b="1">
                <a:solidFill>
                  <a:srgbClr val="07C561"/>
                </a:solidFill>
                <a:latin typeface="Consolas"/>
                <a:ea typeface="Consolas"/>
                <a:cs typeface="Consolas"/>
              </a:defRPr>
            </a:pPr>
            <a:r>
              <a:rPr sz="975" b="1">
                <a:solidFill>
                  <a:srgbClr val="07C561"/>
                </a:solidFill>
                <a:latin typeface="Consolas"/>
                <a:ea typeface="Consolas"/>
                <a:cs typeface="Consolas"/>
              </a:rPr>
              <a:t>REVERSE EXPORT</a:t>
            </a:r>
          </a:p>
        </p:txBody>
      </p:sp>
      <p:sp>
        <p:nvSpPr>
          <p:cNvPr id="3" name="">
            <a:extLst>
              <a:ext uri="{FF2B5EF4-FFF2-40B4-BE49-F238E27FC236}">
                <a16:creationId id="{AB3D9A52-8754-4826-9591-C08AEFCAC839}"/>
              </a:ext>
            </a:extLst>
          </p:cNvPr>
          <p:cNvSpPr>
            <a:spLocks noGrp="1"/>
          </p:cNvSpPr>
          <p:nvPr/>
        </p:nvSpPr>
        <p:spPr>
          <a:xfrm>
            <a:off x="609600" y="857250"/>
            <a:ext cx="10668000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 fontScale="100000"/>
          </a:bodyPr>
          <a:lstStyle/>
          <a:p>
            <a:pPr algn="l">
              <a:lnSpc>
                <a:spcPct val="96000"/>
              </a:lnSpc>
              <a:buNone/>
              <a:defRPr sz="28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Keep your instructions portable</a:t>
            </a:r>
          </a:p>
        </p:txBody>
      </p:sp>
      <p:sp>
        <p:nvSpPr>
          <p:cNvPr id="4" name="">
            <a:extLst>
              <a:ext uri="{FF2B5EF4-FFF2-40B4-BE49-F238E27FC236}">
                <a16:creationId id="{481B30C9-2011-450B-B77B-C38165EF9F27}"/>
              </a:ext>
            </a:extLst>
          </p:cNvPr>
          <p:cNvSpPr>
            <a:spLocks noGrp="1"/>
          </p:cNvSpPr>
          <p:nvPr/>
        </p:nvSpPr>
        <p:spPr>
          <a:xfrm>
            <a:off x="609600" y="1495425"/>
            <a:ext cx="10972800" cy="9525"/>
          </a:xfrm>
          <a:prstGeom prst="rect">
            <a:avLst/>
          </a:prstGeom>
          <a:solidFill>
            <a:srgbClr val="25302A"/>
          </a:solidFill>
          <a:ln w="0">
            <a:noFill/>
          </a:ln>
        </p:spPr>
      </p:sp>
      <p:sp>
        <p:nvSpPr>
          <p:cNvPr id="5" name="">
            <a:extLst>
              <a:ext uri="{FF2B5EF4-FFF2-40B4-BE49-F238E27FC236}">
                <a16:creationId id="{8EB20EF5-0065-473F-973B-8574486C778C}"/>
              </a:ext>
            </a:extLst>
          </p:cNvPr>
          <p:cNvSpPr>
            <a:spLocks noGrp="1"/>
          </p:cNvSpPr>
          <p:nvPr/>
        </p:nvSpPr>
        <p:spPr>
          <a:xfrm>
            <a:off x="11144250" y="6477000"/>
            <a:ext cx="438150" cy="171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 fontScale="100000"/>
          </a:bodyPr>
          <a:lstStyle/>
          <a:p>
            <a:pPr algn="r">
              <a:lnSpc>
                <a:spcPct val="100000"/>
              </a:lnSpc>
              <a:buNone/>
              <a:defRPr sz="900" b="0">
                <a:solidFill>
                  <a:srgbClr val="718093"/>
                </a:solidFill>
                <a:latin typeface="Consolas"/>
                <a:ea typeface="Consolas"/>
                <a:cs typeface="Consolas"/>
              </a:defRPr>
            </a:pPr>
            <a:r>
              <a:rPr sz="900" b="0">
                <a:solidFill>
                  <a:srgbClr val="718093"/>
                </a:solidFill>
                <a:latin typeface="Consolas"/>
                <a:ea typeface="Consolas"/>
                <a:cs typeface="Consolas"/>
              </a:rPr>
              <a:t>06</a:t>
            </a:r>
          </a:p>
        </p:txBody>
      </p:sp>
      <p:sp>
        <p:nvSpPr>
          <p:cNvPr id="6" name="">
            <a:extLst>
              <a:ext uri="{FF2B5EF4-FFF2-40B4-BE49-F238E27FC236}">
                <a16:creationId id="{FB2E8E5F-E9A8-46D2-8F82-AE0841595981}"/>
              </a:ext>
            </a:extLst>
          </p:cNvPr>
          <p:cNvSpPr>
            <a:spLocks noGrp="1"/>
          </p:cNvSpPr>
          <p:nvPr/>
        </p:nvSpPr>
        <p:spPr>
          <a:xfrm>
            <a:off x="600075" y="1933575"/>
            <a:ext cx="6572250" cy="3486150"/>
          </a:xfrm>
          <a:prstGeom prst="roundRect">
            <a:avLst>
              <a:gd name="adj" fmla="val 2732"/>
            </a:avLst>
          </a:prstGeom>
          <a:solidFill>
            <a:srgbClr val="101412"/>
          </a:solidFill>
          <a:ln w="9525">
            <a:solidFill>
              <a:srgbClr val="25302A"/>
            </a:solidFill>
            <a:prstDash val="solid"/>
          </a:ln>
        </p:spPr>
      </p:sp>
      <p:pic>
        <p:nvPicPr>
          <p:cNvPr id="24" name=""/>
          <p:cNvPicPr>
            <a:picLocks noChangeAspect="1"/>
          </p:cNvPicPr>
          <p:nvPr/>
        </p:nvPicPr>
        <p:blipFill>
          <a:blip r:embed="R5b5046ee6f104c3b"/>
          <a:stretch/>
        </p:blipFill>
        <p:spPr>
          <a:xfrm>
            <a:off x="609600" y="2379663"/>
            <a:ext cx="6553200" cy="2593975"/>
          </a:xfrm>
          <a:prstGeom prst="roundRect">
            <a:avLst>
              <a:gd name="adj" fmla="val 2473"/>
            </a:avLst>
          </a:prstGeom>
        </p:spPr>
      </p:pic>
      <p:sp>
        <p:nvSpPr>
          <p:cNvPr id="8" name="">
            <a:extLst>
              <a:ext uri="{FF2B5EF4-FFF2-40B4-BE49-F238E27FC236}">
                <a16:creationId id="{B910E6B7-7272-4D79-8A97-EE3F00B0B1EB}"/>
              </a:ext>
            </a:extLst>
          </p:cNvPr>
          <p:cNvSpPr>
            <a:spLocks noGrp="1"/>
          </p:cNvSpPr>
          <p:nvPr/>
        </p:nvSpPr>
        <p:spPr>
          <a:xfrm>
            <a:off x="7696200" y="1943100"/>
            <a:ext cx="3886200" cy="952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 fontScale="91858"/>
          </a:bodyPr>
          <a:lstStyle/>
          <a:p>
            <a:pPr algn="l">
              <a:lnSpc>
                <a:spcPct val="108000"/>
              </a:lnSpc>
              <a:buNone/>
              <a:defRPr sz="21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A reviewed employee profile can return to a compatible instruction file.</a:t>
            </a:r>
          </a:p>
        </p:txBody>
      </p:sp>
      <p:sp>
        <p:nvSpPr>
          <p:cNvPr id="9" name="">
            <a:extLst>
              <a:ext uri="{FF2B5EF4-FFF2-40B4-BE49-F238E27FC236}">
                <a16:creationId id="{E041AD79-88ED-422C-92C8-61DC276F3750}"/>
              </a:ext>
            </a:extLst>
          </p:cNvPr>
          <p:cNvSpPr>
            <a:spLocks noGrp="1"/>
          </p:cNvSpPr>
          <p:nvPr/>
        </p:nvSpPr>
        <p:spPr>
          <a:xfrm>
            <a:off x="7696200" y="3143250"/>
            <a:ext cx="3429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 fontScale="100000"/>
          </a:bodyPr>
          <a:lstStyle/>
          <a:p>
            <a:pPr algn="l">
              <a:lnSpc>
                <a:spcPct val="100000"/>
              </a:lnSpc>
              <a:buNone/>
              <a:defRPr sz="1050" b="1">
                <a:solidFill>
                  <a:srgbClr val="07C561"/>
                </a:solidFill>
                <a:latin typeface="Consolas"/>
                <a:ea typeface="Consolas"/>
                <a:cs typeface="Consolas"/>
              </a:defRPr>
            </a:pPr>
            <a:r>
              <a:rPr sz="1050" b="1">
                <a:solidFill>
                  <a:srgbClr val="07C561"/>
                </a:solidFill>
                <a:latin typeface="Consolas"/>
                <a:ea typeface="Consolas"/>
                <a:cs typeface="Consolas"/>
              </a:rPr>
              <a:t>01</a:t>
            </a:r>
          </a:p>
        </p:txBody>
      </p:sp>
      <p:sp>
        <p:nvSpPr>
          <p:cNvPr id="10" name="">
            <a:extLst>
              <a:ext uri="{FF2B5EF4-FFF2-40B4-BE49-F238E27FC236}">
                <a16:creationId id="{A088A587-72A9-439D-AA57-F9842183B84E}"/>
              </a:ext>
            </a:extLst>
          </p:cNvPr>
          <p:cNvSpPr>
            <a:spLocks noGrp="1"/>
          </p:cNvSpPr>
          <p:nvPr/>
        </p:nvSpPr>
        <p:spPr>
          <a:xfrm>
            <a:off x="8172450" y="3124200"/>
            <a:ext cx="3257550" cy="400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 fontScale="97222"/>
          </a:bodyPr>
          <a:lstStyle/>
          <a:p>
            <a:pPr algn="l">
              <a:lnSpc>
                <a:spcPct val="100000"/>
              </a:lnSpc>
              <a:buNone/>
              <a:defRPr sz="1350" b="0">
                <a:solidFill>
                  <a:srgbClr val="A7B6C8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A7B6C8"/>
                </a:solidFill>
                <a:latin typeface="Arial"/>
                <a:ea typeface="Arial"/>
                <a:cs typeface="Arial"/>
              </a:rPr>
              <a:t>Choose the employee and destination format</a:t>
            </a:r>
          </a:p>
        </p:txBody>
      </p:sp>
      <p:sp>
        <p:nvSpPr>
          <p:cNvPr id="11" name="">
            <a:extLst>
              <a:ext uri="{FF2B5EF4-FFF2-40B4-BE49-F238E27FC236}">
                <a16:creationId id="{E4AAF06C-2690-4C9D-9A36-B1EC9513B42A}"/>
              </a:ext>
            </a:extLst>
          </p:cNvPr>
          <p:cNvSpPr>
            <a:spLocks noGrp="1"/>
          </p:cNvSpPr>
          <p:nvPr/>
        </p:nvSpPr>
        <p:spPr>
          <a:xfrm>
            <a:off x="7696200" y="3695700"/>
            <a:ext cx="3429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 fontScale="100000"/>
          </a:bodyPr>
          <a:lstStyle/>
          <a:p>
            <a:pPr algn="l">
              <a:lnSpc>
                <a:spcPct val="100000"/>
              </a:lnSpc>
              <a:buNone/>
              <a:defRPr sz="1050" b="1">
                <a:solidFill>
                  <a:srgbClr val="07C561"/>
                </a:solidFill>
                <a:latin typeface="Consolas"/>
                <a:ea typeface="Consolas"/>
                <a:cs typeface="Consolas"/>
              </a:defRPr>
            </a:pPr>
            <a:r>
              <a:rPr sz="1050" b="1">
                <a:solidFill>
                  <a:srgbClr val="07C561"/>
                </a:solidFill>
                <a:latin typeface="Consolas"/>
                <a:ea typeface="Consolas"/>
                <a:cs typeface="Consolas"/>
              </a:rPr>
              <a:t>02</a:t>
            </a:r>
          </a:p>
        </p:txBody>
      </p:sp>
      <p:sp>
        <p:nvSpPr>
          <p:cNvPr id="12" name="">
            <a:extLst>
              <a:ext uri="{FF2B5EF4-FFF2-40B4-BE49-F238E27FC236}">
                <a16:creationId id="{295769AB-A184-41E0-B16F-D8846E1F9165}"/>
              </a:ext>
            </a:extLst>
          </p:cNvPr>
          <p:cNvSpPr>
            <a:spLocks noGrp="1"/>
          </p:cNvSpPr>
          <p:nvPr/>
        </p:nvSpPr>
        <p:spPr>
          <a:xfrm>
            <a:off x="8172450" y="3676650"/>
            <a:ext cx="3257550" cy="400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 fontScale="100000"/>
          </a:bodyPr>
          <a:lstStyle/>
          <a:p>
            <a:pPr algn="l">
              <a:lnSpc>
                <a:spcPct val="100000"/>
              </a:lnSpc>
              <a:buNone/>
              <a:defRPr sz="1350" b="0">
                <a:solidFill>
                  <a:srgbClr val="A7B6C8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A7B6C8"/>
                </a:solidFill>
                <a:latin typeface="Arial"/>
                <a:ea typeface="Arial"/>
                <a:cs typeface="Arial"/>
              </a:rPr>
              <a:t>Read the generated file and warnings</a:t>
            </a:r>
          </a:p>
        </p:txBody>
      </p:sp>
      <p:sp>
        <p:nvSpPr>
          <p:cNvPr id="13" name="">
            <a:extLst>
              <a:ext uri="{FF2B5EF4-FFF2-40B4-BE49-F238E27FC236}">
                <a16:creationId id="{48241B2B-01E8-4021-A75A-934464C354C2}"/>
              </a:ext>
            </a:extLst>
          </p:cNvPr>
          <p:cNvSpPr>
            <a:spLocks noGrp="1"/>
          </p:cNvSpPr>
          <p:nvPr/>
        </p:nvSpPr>
        <p:spPr>
          <a:xfrm>
            <a:off x="7696200" y="4248150"/>
            <a:ext cx="3429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 fontScale="100000"/>
          </a:bodyPr>
          <a:lstStyle/>
          <a:p>
            <a:pPr algn="l">
              <a:lnSpc>
                <a:spcPct val="100000"/>
              </a:lnSpc>
              <a:buNone/>
              <a:defRPr sz="1050" b="1">
                <a:solidFill>
                  <a:srgbClr val="07C561"/>
                </a:solidFill>
                <a:latin typeface="Consolas"/>
                <a:ea typeface="Consolas"/>
                <a:cs typeface="Consolas"/>
              </a:defRPr>
            </a:pPr>
            <a:r>
              <a:rPr sz="1050" b="1">
                <a:solidFill>
                  <a:srgbClr val="07C561"/>
                </a:solidFill>
                <a:latin typeface="Consolas"/>
                <a:ea typeface="Consolas"/>
                <a:cs typeface="Consolas"/>
              </a:rPr>
              <a:t>03</a:t>
            </a:r>
          </a:p>
        </p:txBody>
      </p:sp>
      <p:sp>
        <p:nvSpPr>
          <p:cNvPr id="14" name="">
            <a:extLst>
              <a:ext uri="{FF2B5EF4-FFF2-40B4-BE49-F238E27FC236}">
                <a16:creationId id="{7952D842-28A8-410E-9C2C-08CDA17BCBE4}"/>
              </a:ext>
            </a:extLst>
          </p:cNvPr>
          <p:cNvSpPr>
            <a:spLocks noGrp="1"/>
          </p:cNvSpPr>
          <p:nvPr/>
        </p:nvSpPr>
        <p:spPr>
          <a:xfrm>
            <a:off x="8172450" y="4229100"/>
            <a:ext cx="3257550" cy="400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 fontScale="100000"/>
          </a:bodyPr>
          <a:lstStyle/>
          <a:p>
            <a:pPr algn="l">
              <a:lnSpc>
                <a:spcPct val="100000"/>
              </a:lnSpc>
              <a:buNone/>
              <a:defRPr sz="1350" b="0">
                <a:solidFill>
                  <a:srgbClr val="A7B6C8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A7B6C8"/>
                </a:solidFill>
                <a:latin typeface="Arial"/>
                <a:ea typeface="Arial"/>
                <a:cs typeface="Arial"/>
              </a:rPr>
              <a:t>Acknowledge the export review</a:t>
            </a:r>
          </a:p>
        </p:txBody>
      </p:sp>
      <p:sp>
        <p:nvSpPr>
          <p:cNvPr id="15" name="">
            <a:extLst>
              <a:ext uri="{FF2B5EF4-FFF2-40B4-BE49-F238E27FC236}">
                <a16:creationId id="{FAC93C0F-05EF-4D3C-84D3-D276379A3AEB}"/>
              </a:ext>
            </a:extLst>
          </p:cNvPr>
          <p:cNvSpPr>
            <a:spLocks noGrp="1"/>
          </p:cNvSpPr>
          <p:nvPr/>
        </p:nvSpPr>
        <p:spPr>
          <a:xfrm>
            <a:off x="7696200" y="4800600"/>
            <a:ext cx="3429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 fontScale="100000"/>
          </a:bodyPr>
          <a:lstStyle/>
          <a:p>
            <a:pPr algn="l">
              <a:lnSpc>
                <a:spcPct val="100000"/>
              </a:lnSpc>
              <a:buNone/>
              <a:defRPr sz="1050" b="1">
                <a:solidFill>
                  <a:srgbClr val="07C561"/>
                </a:solidFill>
                <a:latin typeface="Consolas"/>
                <a:ea typeface="Consolas"/>
                <a:cs typeface="Consolas"/>
              </a:defRPr>
            </a:pPr>
            <a:r>
              <a:rPr sz="1050" b="1">
                <a:solidFill>
                  <a:srgbClr val="07C561"/>
                </a:solidFill>
                <a:latin typeface="Consolas"/>
                <a:ea typeface="Consolas"/>
                <a:cs typeface="Consolas"/>
              </a:rPr>
              <a:t>04</a:t>
            </a:r>
          </a:p>
        </p:txBody>
      </p:sp>
      <p:sp>
        <p:nvSpPr>
          <p:cNvPr id="16" name="">
            <a:extLst>
              <a:ext uri="{FF2B5EF4-FFF2-40B4-BE49-F238E27FC236}">
                <a16:creationId id="{78144E9E-68D1-486B-A2C7-D2CDD899D06E}"/>
              </a:ext>
            </a:extLst>
          </p:cNvPr>
          <p:cNvSpPr>
            <a:spLocks noGrp="1"/>
          </p:cNvSpPr>
          <p:nvPr/>
        </p:nvSpPr>
        <p:spPr>
          <a:xfrm>
            <a:off x="8172450" y="4781550"/>
            <a:ext cx="3257550" cy="400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 fontScale="100000"/>
          </a:bodyPr>
          <a:lstStyle/>
          <a:p>
            <a:pPr algn="l">
              <a:lnSpc>
                <a:spcPct val="100000"/>
              </a:lnSpc>
              <a:buNone/>
              <a:defRPr sz="1350" b="0">
                <a:solidFill>
                  <a:srgbClr val="A7B6C8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A7B6C8"/>
                </a:solidFill>
                <a:latin typeface="Arial"/>
                <a:ea typeface="Arial"/>
                <a:cs typeface="Arial"/>
              </a:rPr>
              <a:t>Download and place the file manually</a:t>
            </a:r>
          </a:p>
        </p:txBody>
      </p:sp>
      <p:sp>
        <p:nvSpPr>
          <p:cNvPr id="17" name="">
            <a:extLst>
              <a:ext uri="{FF2B5EF4-FFF2-40B4-BE49-F238E27FC236}">
                <a16:creationId id="{CDD1CFB3-2BF2-4D72-9019-76FE682F426F}"/>
              </a:ext>
            </a:extLst>
          </p:cNvPr>
          <p:cNvSpPr>
            <a:spLocks noGrp="1"/>
          </p:cNvSpPr>
          <p:nvPr/>
        </p:nvSpPr>
        <p:spPr>
          <a:xfrm>
            <a:off x="7696200" y="5600700"/>
            <a:ext cx="3886200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 fontScale="100000"/>
          </a:bodyPr>
          <a:lstStyle/>
          <a:p>
            <a:pPr algn="l">
              <a:lnSpc>
                <a:spcPct val="100000"/>
              </a:lnSpc>
              <a:buNone/>
              <a:defRPr sz="1275" b="1">
                <a:solidFill>
                  <a:srgbClr val="FBBF24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FBBF24"/>
                </a:solidFill>
                <a:latin typeface="Arial"/>
                <a:ea typeface="Arial"/>
                <a:cs typeface="Arial"/>
              </a:rPr>
              <a:t>Export does not install, configure or run an agent.</a:t>
            </a:r>
          </a:p>
        </p:txBody>
      </p:sp>
    </p:spTree>
    <p:extLst>
      <p:ext uri="{BB962C8B-B14F-4D97-AF65-F5344CB8AC3E}">
        <p14:creationId val="1178176819"/>
      </p:ext>
    </p:extLst>
  </p:cSld>
</p:sld>
</file>

<file path=ppt/slides/slide7.xml><?xml version="1.0" encoding="utf-8"?>
<p:sld xmlns:a="http://schemas.openxmlformats.org/drawingml/2006/main" xmlns:a16="http://schemas.microsoft.com/office/drawing/2014/main" xmlns:p="http://schemas.openxmlformats.org/presentationml/2006/main" xmlns:p14="http://schemas.microsoft.com/office/powerpoint/2010/main" xmlns:r="http://schemas.openxmlformats.org/officeDocument/2006/relationships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/>
      </p:grpSpPr>
      <p:pic>
        <p:nvPicPr>
          <p:cNvPr id="14" name=""/>
          <p:cNvPicPr>
            <a:picLocks noChangeAspect="1"/>
          </p:cNvPicPr>
          <p:nvPr/>
        </p:nvPicPr>
        <p:blipFill>
          <a:blip r:embed="R475aec1a3f83459e"/>
          <a:stretch/>
        </p:blipFill>
        <p:spPr>
          <a:xfrm>
            <a:off x="654729" y="323850"/>
            <a:ext cx="976543" cy="266700"/>
          </a:xfrm>
          <a:prstGeom prst="rect">
            <a:avLst/>
          </a:prstGeom>
        </p:spPr>
      </p:pic>
      <p:sp>
        <p:nvSpPr>
          <p:cNvPr id="2" name="">
            <a:extLst>
              <a:ext uri="{FF2B5EF4-FFF2-40B4-BE49-F238E27FC236}">
                <a16:creationId id="{1E93A7BF-EE72-4923-8D4D-BAEC553848B1}"/>
              </a:ext>
            </a:extLst>
          </p:cNvPr>
          <p:cNvSpPr>
            <a:spLocks noGrp="1"/>
          </p:cNvSpPr>
          <p:nvPr/>
        </p:nvSpPr>
        <p:spPr>
          <a:xfrm>
            <a:off x="1905000" y="352425"/>
            <a:ext cx="36195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 fontScale="100000"/>
          </a:bodyPr>
          <a:lstStyle/>
          <a:p>
            <a:pPr algn="l">
              <a:lnSpc>
                <a:spcPct val="100000"/>
              </a:lnSpc>
              <a:buNone/>
              <a:defRPr sz="975" b="1">
                <a:solidFill>
                  <a:srgbClr val="07C561"/>
                </a:solidFill>
                <a:latin typeface="Consolas"/>
                <a:ea typeface="Consolas"/>
                <a:cs typeface="Consolas"/>
              </a:defRPr>
            </a:pPr>
            <a:r>
              <a:rPr sz="975" b="1">
                <a:solidFill>
                  <a:srgbClr val="07C561"/>
                </a:solidFill>
                <a:latin typeface="Consolas"/>
                <a:ea typeface="Consolas"/>
                <a:cs typeface="Consolas"/>
              </a:rPr>
              <a:t>CONSENT AND PRIVACY</a:t>
            </a:r>
          </a:p>
        </p:txBody>
      </p:sp>
      <p:sp>
        <p:nvSpPr>
          <p:cNvPr id="3" name="">
            <a:extLst>
              <a:ext uri="{FF2B5EF4-FFF2-40B4-BE49-F238E27FC236}">
                <a16:creationId id="{E5128A4D-10F7-49BF-89BA-5BCFE0AE827A}"/>
              </a:ext>
            </a:extLst>
          </p:cNvPr>
          <p:cNvSpPr>
            <a:spLocks noGrp="1"/>
          </p:cNvSpPr>
          <p:nvPr/>
        </p:nvSpPr>
        <p:spPr>
          <a:xfrm>
            <a:off x="609600" y="857250"/>
            <a:ext cx="10668000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 fontScale="100000"/>
          </a:bodyPr>
          <a:lstStyle/>
          <a:p>
            <a:pPr algn="l">
              <a:lnSpc>
                <a:spcPct val="96000"/>
              </a:lnSpc>
              <a:buNone/>
              <a:defRPr sz="28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Hosted generation stays a separate, disclosed path</a:t>
            </a:r>
          </a:p>
        </p:txBody>
      </p:sp>
      <p:sp>
        <p:nvSpPr>
          <p:cNvPr id="4" name="">
            <a:extLst>
              <a:ext uri="{FF2B5EF4-FFF2-40B4-BE49-F238E27FC236}">
                <a16:creationId id="{819BD63C-9805-4485-9D64-6EF937A9D7D7}"/>
              </a:ext>
            </a:extLst>
          </p:cNvPr>
          <p:cNvSpPr>
            <a:spLocks noGrp="1"/>
          </p:cNvSpPr>
          <p:nvPr/>
        </p:nvSpPr>
        <p:spPr>
          <a:xfrm>
            <a:off x="609600" y="1495425"/>
            <a:ext cx="10972800" cy="9525"/>
          </a:xfrm>
          <a:prstGeom prst="rect">
            <a:avLst/>
          </a:prstGeom>
          <a:solidFill>
            <a:srgbClr val="25302A"/>
          </a:solidFill>
          <a:ln w="0">
            <a:noFill/>
          </a:ln>
        </p:spPr>
      </p:sp>
      <p:sp>
        <p:nvSpPr>
          <p:cNvPr id="5" name="">
            <a:extLst>
              <a:ext uri="{FF2B5EF4-FFF2-40B4-BE49-F238E27FC236}">
                <a16:creationId id="{3195AF11-A7B9-4D81-B051-D32C4541016E}"/>
              </a:ext>
            </a:extLst>
          </p:cNvPr>
          <p:cNvSpPr>
            <a:spLocks noGrp="1"/>
          </p:cNvSpPr>
          <p:nvPr/>
        </p:nvSpPr>
        <p:spPr>
          <a:xfrm>
            <a:off x="11144250" y="6477000"/>
            <a:ext cx="438150" cy="171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 fontScale="100000"/>
          </a:bodyPr>
          <a:lstStyle/>
          <a:p>
            <a:pPr algn="r">
              <a:lnSpc>
                <a:spcPct val="100000"/>
              </a:lnSpc>
              <a:buNone/>
              <a:defRPr sz="900" b="0">
                <a:solidFill>
                  <a:srgbClr val="718093"/>
                </a:solidFill>
                <a:latin typeface="Consolas"/>
                <a:ea typeface="Consolas"/>
                <a:cs typeface="Consolas"/>
              </a:defRPr>
            </a:pPr>
            <a:r>
              <a:rPr sz="900" b="0">
                <a:solidFill>
                  <a:srgbClr val="718093"/>
                </a:solidFill>
                <a:latin typeface="Consolas"/>
                <a:ea typeface="Consolas"/>
                <a:cs typeface="Consolas"/>
              </a:rPr>
              <a:t>07</a:t>
            </a:r>
          </a:p>
        </p:txBody>
      </p:sp>
      <p:sp>
        <p:nvSpPr>
          <p:cNvPr id="6" name="">
            <a:extLst>
              <a:ext uri="{FF2B5EF4-FFF2-40B4-BE49-F238E27FC236}">
                <a16:creationId id="{14EFBF62-B05C-445B-AC6D-2A0C9B896135}"/>
              </a:ext>
            </a:extLst>
          </p:cNvPr>
          <p:cNvSpPr>
            <a:spLocks noGrp="1"/>
          </p:cNvSpPr>
          <p:nvPr/>
        </p:nvSpPr>
        <p:spPr>
          <a:xfrm>
            <a:off x="609600" y="1809750"/>
            <a:ext cx="295275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 fontScale="100000"/>
          </a:bodyPr>
          <a:lstStyle/>
          <a:p>
            <a:pPr algn="l">
              <a:lnSpc>
                <a:spcPct val="100000"/>
              </a:lnSpc>
              <a:buNone/>
              <a:defRPr sz="1050" b="1">
                <a:solidFill>
                  <a:srgbClr val="07C561"/>
                </a:solidFill>
                <a:latin typeface="Consolas"/>
                <a:ea typeface="Consolas"/>
                <a:cs typeface="Consolas"/>
              </a:defRPr>
            </a:pPr>
            <a:r>
              <a:rPr sz="1050" b="1">
                <a:solidFill>
                  <a:srgbClr val="07C561"/>
                </a:solidFill>
                <a:latin typeface="Consolas"/>
                <a:ea typeface="Consolas"/>
                <a:cs typeface="Consolas"/>
              </a:rPr>
              <a:t>LOCAL TRANSFER</a:t>
            </a:r>
          </a:p>
        </p:txBody>
      </p:sp>
      <p:sp>
        <p:nvSpPr>
          <p:cNvPr id="7" name="">
            <a:extLst>
              <a:ext uri="{FF2B5EF4-FFF2-40B4-BE49-F238E27FC236}">
                <a16:creationId id="{9E321176-AAB5-45FE-A291-5B3281214739}"/>
              </a:ext>
            </a:extLst>
          </p:cNvPr>
          <p:cNvSpPr>
            <a:spLocks noGrp="1"/>
          </p:cNvSpPr>
          <p:nvPr/>
        </p:nvSpPr>
        <p:spPr>
          <a:xfrm>
            <a:off x="609600" y="2190750"/>
            <a:ext cx="4095750" cy="1162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 fontScale="98498"/>
          </a:bodyPr>
          <a:lstStyle/>
          <a:p>
            <a:pPr algn="l">
              <a:lnSpc>
                <a:spcPct val="108000"/>
              </a:lnSpc>
              <a:buNone/>
              <a:defRPr sz="19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File conversion and the virtual workspace run in browser memory. They do not request AI generation.</a:t>
            </a:r>
          </a:p>
        </p:txBody>
      </p:sp>
      <p:sp>
        <p:nvSpPr>
          <p:cNvPr id="8" name="">
            <a:extLst>
              <a:ext uri="{FF2B5EF4-FFF2-40B4-BE49-F238E27FC236}">
                <a16:creationId id="{9E11AF8D-C7F2-4F23-B9BB-2C626A892A5E}"/>
              </a:ext>
            </a:extLst>
          </p:cNvPr>
          <p:cNvSpPr>
            <a:spLocks noGrp="1"/>
          </p:cNvSpPr>
          <p:nvPr/>
        </p:nvSpPr>
        <p:spPr>
          <a:xfrm>
            <a:off x="609600" y="3781425"/>
            <a:ext cx="295275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 fontScale="100000"/>
          </a:bodyPr>
          <a:lstStyle/>
          <a:p>
            <a:pPr algn="l">
              <a:lnSpc>
                <a:spcPct val="100000"/>
              </a:lnSpc>
              <a:buNone/>
              <a:defRPr sz="1050" b="1">
                <a:solidFill>
                  <a:srgbClr val="62D6FF"/>
                </a:solidFill>
                <a:latin typeface="Consolas"/>
                <a:ea typeface="Consolas"/>
                <a:cs typeface="Consolas"/>
              </a:defRPr>
            </a:pPr>
            <a:r>
              <a:rPr sz="1050" b="1">
                <a:solidFill>
                  <a:srgbClr val="62D6FF"/>
                </a:solidFill>
                <a:latin typeface="Consolas"/>
                <a:ea typeface="Consolas"/>
                <a:cs typeface="Consolas"/>
              </a:rPr>
              <a:t>HOSTED DEMO</a:t>
            </a:r>
          </a:p>
        </p:txBody>
      </p:sp>
      <p:sp>
        <p:nvSpPr>
          <p:cNvPr id="9" name="">
            <a:extLst>
              <a:ext uri="{FF2B5EF4-FFF2-40B4-BE49-F238E27FC236}">
                <a16:creationId id="{3E5D5EE7-39D8-4D80-AD95-73E55EFC4588}"/>
              </a:ext>
            </a:extLst>
          </p:cNvPr>
          <p:cNvSpPr>
            <a:spLocks noGrp="1"/>
          </p:cNvSpPr>
          <p:nvPr/>
        </p:nvSpPr>
        <p:spPr>
          <a:xfrm>
            <a:off x="609600" y="4162425"/>
            <a:ext cx="4095750" cy="1219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 fontScale="100000"/>
          </a:bodyPr>
          <a:lstStyle/>
          <a:p>
            <a:pPr algn="l">
              <a:lnSpc>
                <a:spcPct val="113000"/>
              </a:lnSpc>
              <a:buNone/>
              <a:defRPr sz="1725" b="0">
                <a:solidFill>
                  <a:srgbClr val="A7B6C8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A7B6C8"/>
                </a:solidFill>
                <a:latin typeface="Arial"/>
                <a:ea typeface="Arial"/>
                <a:cs typeface="Arial"/>
              </a:rPr>
              <a:t>Uploading reviewed JSON stores it in a guest session. Live generation requires explicit consent to external hosted processing.</a:t>
            </a:r>
          </a:p>
        </p:txBody>
      </p:sp>
      <p:sp>
        <p:nvSpPr>
          <p:cNvPr id="10" name="">
            <a:extLst>
              <a:ext uri="{FF2B5EF4-FFF2-40B4-BE49-F238E27FC236}">
                <a16:creationId id="{E5392AF2-CEBD-4B0B-84F3-7910C43E2900}"/>
              </a:ext>
            </a:extLst>
          </p:cNvPr>
          <p:cNvSpPr>
            <a:spLocks noGrp="1"/>
          </p:cNvSpPr>
          <p:nvPr/>
        </p:nvSpPr>
        <p:spPr>
          <a:xfrm>
            <a:off x="609600" y="5734050"/>
            <a:ext cx="4095750" cy="476250"/>
          </a:xfrm>
          <a:prstGeom prst="roundRect">
            <a:avLst>
              <a:gd name="adj" fmla="val 16000"/>
            </a:avLst>
          </a:prstGeom>
          <a:solidFill>
            <a:srgbClr val="09100C"/>
          </a:solidFill>
          <a:ln w="9525">
            <a:solidFill>
              <a:srgbClr val="25302A"/>
            </a:solidFill>
            <a:prstDash val="solid"/>
          </a:ln>
        </p:spPr>
      </p:sp>
      <p:sp>
        <p:nvSpPr>
          <p:cNvPr id="11" name="">
            <a:extLst>
              <a:ext uri="{FF2B5EF4-FFF2-40B4-BE49-F238E27FC236}">
                <a16:creationId id="{4C62F8F2-DFE7-417A-97C0-E10AA2693732}"/>
              </a:ext>
            </a:extLst>
          </p:cNvPr>
          <p:cNvSpPr>
            <a:spLocks noGrp="1"/>
          </p:cNvSpPr>
          <p:nvPr/>
        </p:nvSpPr>
        <p:spPr>
          <a:xfrm>
            <a:off x="800100" y="5876925"/>
            <a:ext cx="371475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 fontScale="96347"/>
          </a:bodyPr>
          <a:lstStyle/>
          <a:p>
            <a:pPr algn="ctr">
              <a:lnSpc>
                <a:spcPct val="100000"/>
              </a:lnSpc>
              <a:buNone/>
              <a:defRPr sz="1200" b="1">
                <a:solidFill>
                  <a:srgbClr val="07C561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07C561"/>
                </a:solidFill>
                <a:latin typeface="Arial"/>
                <a:ea typeface="Arial"/>
                <a:cs typeface="Arial"/>
              </a:rPr>
              <a:t>THOX local runtimes remain a separate product path.</a:t>
            </a:r>
          </a:p>
        </p:txBody>
      </p:sp>
      <p:sp>
        <p:nvSpPr>
          <p:cNvPr id="12" name="">
            <a:extLst>
              <a:ext uri="{FF2B5EF4-FFF2-40B4-BE49-F238E27FC236}">
                <a16:creationId id="{E70F3129-5C8A-4139-A68B-CDCC1500ECD9}"/>
              </a:ext>
            </a:extLst>
          </p:cNvPr>
          <p:cNvSpPr>
            <a:spLocks noGrp="1"/>
          </p:cNvSpPr>
          <p:nvPr/>
        </p:nvSpPr>
        <p:spPr>
          <a:xfrm>
            <a:off x="5267325" y="1752600"/>
            <a:ext cx="6324600" cy="4610100"/>
          </a:xfrm>
          <a:prstGeom prst="roundRect">
            <a:avLst>
              <a:gd name="adj" fmla="val 2066"/>
            </a:avLst>
          </a:prstGeom>
          <a:solidFill>
            <a:srgbClr val="101412"/>
          </a:solidFill>
          <a:ln w="9525">
            <a:solidFill>
              <a:srgbClr val="25302A"/>
            </a:solidFill>
            <a:prstDash val="solid"/>
          </a:ln>
        </p:spPr>
      </p:sp>
      <p:pic>
        <p:nvPicPr>
          <p:cNvPr id="26" name=""/>
          <p:cNvPicPr>
            <a:picLocks noChangeAspect="1"/>
          </p:cNvPicPr>
          <p:nvPr/>
        </p:nvPicPr>
        <p:blipFill>
          <a:blip r:embed="R1f83eea07610464e"/>
          <a:srcRect l="0" t="15692" r="0" b="15692"/>
          <a:stretch>
            <a:fillRect l="0" t="0" r="0" b="0"/>
          </a:stretch>
        </p:blipFill>
        <p:spPr>
          <a:xfrm>
            <a:off x="5276850" y="1762125"/>
            <a:ext cx="6305550" cy="4591050"/>
          </a:xfrm>
          <a:prstGeom prst="roundRect">
            <a:avLst>
              <a:gd name="adj" fmla="val 1867"/>
            </a:avLst>
          </a:prstGeom>
        </p:spPr>
      </p:pic>
    </p:spTree>
    <p:extLst>
      <p:ext uri="{BB962C8B-B14F-4D97-AF65-F5344CB8AC3E}">
        <p14:creationId val="563045867"/>
      </p:ext>
    </p:extLst>
  </p:cSld>
</p:sld>
</file>

<file path=ppt/slides/slide8.xml><?xml version="1.0" encoding="utf-8"?>
<p:sld xmlns:a="http://schemas.openxmlformats.org/drawingml/2006/main" xmlns:a16="http://schemas.microsoft.com/office/drawing/2014/main" xmlns:p="http://schemas.openxmlformats.org/presentationml/2006/main" xmlns:p14="http://schemas.microsoft.com/office/powerpoint/2010/main" xmlns:r="http://schemas.openxmlformats.org/officeDocument/2006/relationships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/>
      </p:grpSpPr>
      <p:pic>
        <p:nvPicPr>
          <p:cNvPr id="33" name=""/>
          <p:cNvPicPr>
            <a:picLocks noChangeAspect="1"/>
          </p:cNvPicPr>
          <p:nvPr/>
        </p:nvPicPr>
        <p:blipFill>
          <a:blip r:embed="Rd7b43789822740f3"/>
          <a:stretch/>
        </p:blipFill>
        <p:spPr>
          <a:xfrm>
            <a:off x="654729" y="323850"/>
            <a:ext cx="976543" cy="266700"/>
          </a:xfrm>
          <a:prstGeom prst="rect">
            <a:avLst/>
          </a:prstGeom>
        </p:spPr>
      </p:pic>
      <p:sp>
        <p:nvSpPr>
          <p:cNvPr id="2" name="">
            <a:extLst>
              <a:ext uri="{FF2B5EF4-FFF2-40B4-BE49-F238E27FC236}">
                <a16:creationId id="{04EF2E71-8A9E-4786-9B85-D94BED8ED065}"/>
              </a:ext>
            </a:extLst>
          </p:cNvPr>
          <p:cNvSpPr>
            <a:spLocks noGrp="1"/>
          </p:cNvSpPr>
          <p:nvPr/>
        </p:nvSpPr>
        <p:spPr>
          <a:xfrm>
            <a:off x="1905000" y="352425"/>
            <a:ext cx="36195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 fontScale="100000"/>
          </a:bodyPr>
          <a:lstStyle/>
          <a:p>
            <a:pPr algn="l">
              <a:lnSpc>
                <a:spcPct val="100000"/>
              </a:lnSpc>
              <a:buNone/>
              <a:defRPr sz="975" b="1">
                <a:solidFill>
                  <a:srgbClr val="07C561"/>
                </a:solidFill>
                <a:latin typeface="Consolas"/>
                <a:ea typeface="Consolas"/>
                <a:cs typeface="Consolas"/>
              </a:defRPr>
            </a:pPr>
            <a:r>
              <a:rPr sz="975" b="1">
                <a:solidFill>
                  <a:srgbClr val="07C561"/>
                </a:solidFill>
                <a:latin typeface="Consolas"/>
                <a:ea typeface="Consolas"/>
                <a:cs typeface="Consolas"/>
              </a:rPr>
              <a:t>SYSTEM DESIGN</a:t>
            </a:r>
          </a:p>
        </p:txBody>
      </p:sp>
      <p:sp>
        <p:nvSpPr>
          <p:cNvPr id="3" name="">
            <a:extLst>
              <a:ext uri="{FF2B5EF4-FFF2-40B4-BE49-F238E27FC236}">
                <a16:creationId id="{40FDCF91-96B4-4A8F-97E7-A726DEACE25A}"/>
              </a:ext>
            </a:extLst>
          </p:cNvPr>
          <p:cNvSpPr>
            <a:spLocks noGrp="1"/>
          </p:cNvSpPr>
          <p:nvPr/>
        </p:nvSpPr>
        <p:spPr>
          <a:xfrm>
            <a:off x="609600" y="857250"/>
            <a:ext cx="10668000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 fontScale="100000"/>
          </a:bodyPr>
          <a:lstStyle/>
          <a:p>
            <a:pPr algn="l">
              <a:lnSpc>
                <a:spcPct val="96000"/>
              </a:lnSpc>
              <a:buNone/>
              <a:defRPr sz="28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Architecture boundaries</a:t>
            </a:r>
          </a:p>
        </p:txBody>
      </p:sp>
      <p:sp>
        <p:nvSpPr>
          <p:cNvPr id="4" name="">
            <a:extLst>
              <a:ext uri="{FF2B5EF4-FFF2-40B4-BE49-F238E27FC236}">
                <a16:creationId id="{10ACA26F-04AA-473D-A24B-555222C6F50A}"/>
              </a:ext>
            </a:extLst>
          </p:cNvPr>
          <p:cNvSpPr>
            <a:spLocks noGrp="1"/>
          </p:cNvSpPr>
          <p:nvPr/>
        </p:nvSpPr>
        <p:spPr>
          <a:xfrm>
            <a:off x="609600" y="1495425"/>
            <a:ext cx="10972800" cy="9525"/>
          </a:xfrm>
          <a:prstGeom prst="rect">
            <a:avLst/>
          </a:prstGeom>
          <a:solidFill>
            <a:srgbClr val="25302A"/>
          </a:solidFill>
          <a:ln w="0">
            <a:noFill/>
          </a:ln>
        </p:spPr>
      </p:sp>
      <p:sp>
        <p:nvSpPr>
          <p:cNvPr id="5" name="">
            <a:extLst>
              <a:ext uri="{FF2B5EF4-FFF2-40B4-BE49-F238E27FC236}">
                <a16:creationId id="{5EF27832-AEB9-4D33-A974-4E6021B80E94}"/>
              </a:ext>
            </a:extLst>
          </p:cNvPr>
          <p:cNvSpPr>
            <a:spLocks noGrp="1"/>
          </p:cNvSpPr>
          <p:nvPr/>
        </p:nvSpPr>
        <p:spPr>
          <a:xfrm>
            <a:off x="11144250" y="6477000"/>
            <a:ext cx="438150" cy="171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 fontScale="100000"/>
          </a:bodyPr>
          <a:lstStyle/>
          <a:p>
            <a:pPr algn="r">
              <a:lnSpc>
                <a:spcPct val="100000"/>
              </a:lnSpc>
              <a:buNone/>
              <a:defRPr sz="900" b="0">
                <a:solidFill>
                  <a:srgbClr val="718093"/>
                </a:solidFill>
                <a:latin typeface="Consolas"/>
                <a:ea typeface="Consolas"/>
                <a:cs typeface="Consolas"/>
              </a:defRPr>
            </a:pPr>
            <a:r>
              <a:rPr sz="900" b="0">
                <a:solidFill>
                  <a:srgbClr val="718093"/>
                </a:solidFill>
                <a:latin typeface="Consolas"/>
                <a:ea typeface="Consolas"/>
                <a:cs typeface="Consolas"/>
              </a:rPr>
              <a:t>08</a:t>
            </a:r>
          </a:p>
        </p:txBody>
      </p:sp>
      <p:sp>
        <p:nvSpPr>
          <p:cNvPr id="6" name="">
            <a:extLst>
              <a:ext uri="{FF2B5EF4-FFF2-40B4-BE49-F238E27FC236}">
                <a16:creationId id="{7C44F2BF-030D-4133-87B8-1FFE2FC0FE99}"/>
              </a:ext>
            </a:extLst>
          </p:cNvPr>
          <p:cNvSpPr>
            <a:spLocks noGrp="1"/>
          </p:cNvSpPr>
          <p:nvPr/>
        </p:nvSpPr>
        <p:spPr>
          <a:xfrm>
            <a:off x="609600" y="2209800"/>
            <a:ext cx="1714500" cy="1200150"/>
          </a:xfrm>
          <a:prstGeom prst="roundRect">
            <a:avLst>
              <a:gd name="adj" fmla="val 7937"/>
            </a:avLst>
          </a:prstGeom>
          <a:solidFill>
            <a:srgbClr val="09100C"/>
          </a:solidFill>
          <a:ln w="9525">
            <a:solidFill>
              <a:srgbClr val="25302A"/>
            </a:solidFill>
            <a:prstDash val="solid"/>
          </a:ln>
        </p:spPr>
      </p:sp>
      <p:sp>
        <p:nvSpPr>
          <p:cNvPr id="7" name="">
            <a:extLst>
              <a:ext uri="{FF2B5EF4-FFF2-40B4-BE49-F238E27FC236}">
                <a16:creationId id="{8B296EF6-4B22-475C-976C-DF23F476CEB3}"/>
              </a:ext>
            </a:extLst>
          </p:cNvPr>
          <p:cNvSpPr>
            <a:spLocks noGrp="1"/>
          </p:cNvSpPr>
          <p:nvPr/>
        </p:nvSpPr>
        <p:spPr>
          <a:xfrm>
            <a:off x="752475" y="2381250"/>
            <a:ext cx="142875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 fontScale="100000"/>
          </a:bodyPr>
          <a:lstStyle/>
          <a:p>
            <a:pPr algn="ctr">
              <a:lnSpc>
                <a:spcPct val="100000"/>
              </a:lnSpc>
              <a:buNone/>
              <a:defRPr sz="900" b="1">
                <a:solidFill>
                  <a:srgbClr val="07C561"/>
                </a:solidFill>
                <a:latin typeface="Consolas"/>
                <a:ea typeface="Consolas"/>
                <a:cs typeface="Consolas"/>
              </a:defRPr>
            </a:pPr>
            <a:r>
              <a:rPr sz="900" b="1">
                <a:solidFill>
                  <a:srgbClr val="07C561"/>
                </a:solidFill>
                <a:latin typeface="Consolas"/>
                <a:ea typeface="Consolas"/>
                <a:cs typeface="Consolas"/>
              </a:rPr>
              <a:t>USER FILE</a:t>
            </a:r>
          </a:p>
        </p:txBody>
      </p:sp>
      <p:sp>
        <p:nvSpPr>
          <p:cNvPr id="8" name="">
            <a:extLst>
              <a:ext uri="{FF2B5EF4-FFF2-40B4-BE49-F238E27FC236}">
                <a16:creationId id="{8F6BBB25-C230-4AC7-896D-F882A6F7BDEE}"/>
              </a:ext>
            </a:extLst>
          </p:cNvPr>
          <p:cNvSpPr>
            <a:spLocks noGrp="1"/>
          </p:cNvSpPr>
          <p:nvPr/>
        </p:nvSpPr>
        <p:spPr>
          <a:xfrm>
            <a:off x="742950" y="2733675"/>
            <a:ext cx="1447800" cy="5143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 fontScale="100000"/>
          </a:bodyPr>
          <a:lstStyle/>
          <a:p>
            <a:pPr algn="ctr">
              <a:lnSpc>
                <a:spcPct val="100000"/>
              </a:lnSpc>
              <a:buNone/>
              <a:defRPr sz="1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Owned instruction file</a:t>
            </a:r>
          </a:p>
        </p:txBody>
      </p:sp>
      <p:sp>
        <p:nvSpPr>
          <p:cNvPr id="9" name="">
            <a:extLst>
              <a:ext uri="{FF2B5EF4-FFF2-40B4-BE49-F238E27FC236}">
                <a16:creationId id="{C9D5BE72-C091-41B9-9E05-2A40798AEFC6}"/>
              </a:ext>
            </a:extLst>
          </p:cNvPr>
          <p:cNvSpPr>
            <a:spLocks noGrp="1"/>
          </p:cNvSpPr>
          <p:nvPr/>
        </p:nvSpPr>
        <p:spPr>
          <a:xfrm>
            <a:off x="2781300" y="2209800"/>
            <a:ext cx="2000250" cy="1200150"/>
          </a:xfrm>
          <a:prstGeom prst="roundRect">
            <a:avLst>
              <a:gd name="adj" fmla="val 7937"/>
            </a:avLst>
          </a:prstGeom>
          <a:solidFill>
            <a:srgbClr val="09100C"/>
          </a:solidFill>
          <a:ln w="9525">
            <a:solidFill>
              <a:srgbClr val="05A451"/>
            </a:solidFill>
            <a:prstDash val="solid"/>
          </a:ln>
        </p:spPr>
      </p:sp>
      <p:sp>
        <p:nvSpPr>
          <p:cNvPr id="10" name="">
            <a:extLst>
              <a:ext uri="{FF2B5EF4-FFF2-40B4-BE49-F238E27FC236}">
                <a16:creationId id="{EABA5BD4-9074-4E3F-8240-75B6D2767FEC}"/>
              </a:ext>
            </a:extLst>
          </p:cNvPr>
          <p:cNvSpPr>
            <a:spLocks noGrp="1"/>
          </p:cNvSpPr>
          <p:nvPr/>
        </p:nvSpPr>
        <p:spPr>
          <a:xfrm>
            <a:off x="2924175" y="2381250"/>
            <a:ext cx="171450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 fontScale="100000"/>
          </a:bodyPr>
          <a:lstStyle/>
          <a:p>
            <a:pPr algn="ctr">
              <a:lnSpc>
                <a:spcPct val="100000"/>
              </a:lnSpc>
              <a:buNone/>
              <a:defRPr sz="900" b="1">
                <a:solidFill>
                  <a:srgbClr val="07C561"/>
                </a:solidFill>
                <a:latin typeface="Consolas"/>
                <a:ea typeface="Consolas"/>
                <a:cs typeface="Consolas"/>
              </a:defRPr>
            </a:pPr>
            <a:r>
              <a:rPr sz="900" b="1">
                <a:solidFill>
                  <a:srgbClr val="07C561"/>
                </a:solidFill>
                <a:latin typeface="Consolas"/>
                <a:ea typeface="Consolas"/>
                <a:cs typeface="Consolas"/>
              </a:rPr>
              <a:t>BROWSER TRANSFER</a:t>
            </a:r>
          </a:p>
        </p:txBody>
      </p:sp>
      <p:sp>
        <p:nvSpPr>
          <p:cNvPr id="11" name="">
            <a:extLst>
              <a:ext uri="{FF2B5EF4-FFF2-40B4-BE49-F238E27FC236}">
                <a16:creationId id="{37034FB9-AE7A-43DC-BD72-F45A32AC3895}"/>
              </a:ext>
            </a:extLst>
          </p:cNvPr>
          <p:cNvSpPr>
            <a:spLocks noGrp="1"/>
          </p:cNvSpPr>
          <p:nvPr/>
        </p:nvSpPr>
        <p:spPr>
          <a:xfrm>
            <a:off x="2914650" y="2733675"/>
            <a:ext cx="1733550" cy="5143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 fontScale="100000"/>
          </a:bodyPr>
          <a:lstStyle/>
          <a:p>
            <a:pPr algn="ctr">
              <a:lnSpc>
                <a:spcPct val="100000"/>
              </a:lnSpc>
              <a:buNone/>
              <a:defRPr sz="1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Parser and review</a:t>
            </a:r>
          </a:p>
        </p:txBody>
      </p:sp>
      <p:sp>
        <p:nvSpPr>
          <p:cNvPr id="12" name="">
            <a:extLst>
              <a:ext uri="{FF2B5EF4-FFF2-40B4-BE49-F238E27FC236}">
                <a16:creationId id="{33EE8D55-6B02-4396-849D-5438F224F465}"/>
              </a:ext>
            </a:extLst>
          </p:cNvPr>
          <p:cNvSpPr>
            <a:spLocks noGrp="1"/>
          </p:cNvSpPr>
          <p:nvPr/>
        </p:nvSpPr>
        <p:spPr>
          <a:xfrm>
            <a:off x="5238750" y="2209800"/>
            <a:ext cx="1952625" cy="1200150"/>
          </a:xfrm>
          <a:prstGeom prst="roundRect">
            <a:avLst>
              <a:gd name="adj" fmla="val 7937"/>
            </a:avLst>
          </a:prstGeom>
          <a:solidFill>
            <a:srgbClr val="09100C"/>
          </a:solidFill>
          <a:ln w="9525">
            <a:solidFill>
              <a:srgbClr val="25302A"/>
            </a:solidFill>
            <a:prstDash val="solid"/>
          </a:ln>
        </p:spPr>
      </p:sp>
      <p:sp>
        <p:nvSpPr>
          <p:cNvPr id="13" name="">
            <a:extLst>
              <a:ext uri="{FF2B5EF4-FFF2-40B4-BE49-F238E27FC236}">
                <a16:creationId id="{B793BF0A-07AF-4561-A391-2DDF8A1C05ED}"/>
              </a:ext>
            </a:extLst>
          </p:cNvPr>
          <p:cNvSpPr>
            <a:spLocks noGrp="1"/>
          </p:cNvSpPr>
          <p:nvPr/>
        </p:nvSpPr>
        <p:spPr>
          <a:xfrm>
            <a:off x="5381625" y="2381250"/>
            <a:ext cx="1666875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 fontScale="100000"/>
          </a:bodyPr>
          <a:lstStyle/>
          <a:p>
            <a:pPr algn="ctr">
              <a:lnSpc>
                <a:spcPct val="100000"/>
              </a:lnSpc>
              <a:buNone/>
              <a:defRPr sz="900" b="1">
                <a:solidFill>
                  <a:srgbClr val="07C561"/>
                </a:solidFill>
                <a:latin typeface="Consolas"/>
                <a:ea typeface="Consolas"/>
                <a:cs typeface="Consolas"/>
              </a:defRPr>
            </a:pPr>
            <a:r>
              <a:rPr sz="900" b="1">
                <a:solidFill>
                  <a:srgbClr val="07C561"/>
                </a:solidFill>
                <a:latin typeface="Consolas"/>
                <a:ea typeface="Consolas"/>
                <a:cs typeface="Consolas"/>
              </a:rPr>
              <a:t>PORTABLE PROFILE</a:t>
            </a:r>
          </a:p>
        </p:txBody>
      </p:sp>
      <p:sp>
        <p:nvSpPr>
          <p:cNvPr id="14" name="">
            <a:extLst>
              <a:ext uri="{FF2B5EF4-FFF2-40B4-BE49-F238E27FC236}">
                <a16:creationId id="{14BD819C-6B27-44A9-AD62-9C9317E9F618}"/>
              </a:ext>
            </a:extLst>
          </p:cNvPr>
          <p:cNvSpPr>
            <a:spLocks noGrp="1"/>
          </p:cNvSpPr>
          <p:nvPr/>
        </p:nvSpPr>
        <p:spPr>
          <a:xfrm>
            <a:off x="5372100" y="2733675"/>
            <a:ext cx="1685925" cy="5143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 fontScale="100000"/>
          </a:bodyPr>
          <a:lstStyle/>
          <a:p>
            <a:pPr algn="ctr">
              <a:lnSpc>
                <a:spcPct val="100000"/>
              </a:lnSpc>
              <a:buNone/>
              <a:defRPr sz="1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Employee JSON</a:t>
            </a:r>
          </a:p>
        </p:txBody>
      </p:sp>
      <p:sp>
        <p:nvSpPr>
          <p:cNvPr id="15" name="">
            <a:extLst>
              <a:ext uri="{FF2B5EF4-FFF2-40B4-BE49-F238E27FC236}">
                <a16:creationId id="{0739F6BE-BAFF-4E8D-B9A3-670AEFE117D6}"/>
              </a:ext>
            </a:extLst>
          </p:cNvPr>
          <p:cNvSpPr>
            <a:spLocks noGrp="1"/>
          </p:cNvSpPr>
          <p:nvPr/>
        </p:nvSpPr>
        <p:spPr>
          <a:xfrm>
            <a:off x="7648575" y="2209800"/>
            <a:ext cx="1857375" cy="1200150"/>
          </a:xfrm>
          <a:prstGeom prst="roundRect">
            <a:avLst>
              <a:gd name="adj" fmla="val 7937"/>
            </a:avLst>
          </a:prstGeom>
          <a:solidFill>
            <a:srgbClr val="101412"/>
          </a:solidFill>
          <a:ln w="9525">
            <a:solidFill>
              <a:srgbClr val="25302A"/>
            </a:solidFill>
            <a:prstDash val="solid"/>
          </a:ln>
        </p:spPr>
      </p:sp>
      <p:sp>
        <p:nvSpPr>
          <p:cNvPr id="16" name="">
            <a:extLst>
              <a:ext uri="{FF2B5EF4-FFF2-40B4-BE49-F238E27FC236}">
                <a16:creationId id="{E9A39605-3218-4325-B239-D569E70DDCD1}"/>
              </a:ext>
            </a:extLst>
          </p:cNvPr>
          <p:cNvSpPr>
            <a:spLocks noGrp="1"/>
          </p:cNvSpPr>
          <p:nvPr/>
        </p:nvSpPr>
        <p:spPr>
          <a:xfrm>
            <a:off x="7791450" y="2381250"/>
            <a:ext cx="1571625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 fontScale="100000"/>
          </a:bodyPr>
          <a:lstStyle/>
          <a:p>
            <a:pPr algn="ctr">
              <a:lnSpc>
                <a:spcPct val="100000"/>
              </a:lnSpc>
              <a:buNone/>
              <a:defRPr sz="900" b="1">
                <a:solidFill>
                  <a:srgbClr val="62D6FF"/>
                </a:solidFill>
                <a:latin typeface="Consolas"/>
                <a:ea typeface="Consolas"/>
                <a:cs typeface="Consolas"/>
              </a:defRPr>
            </a:pPr>
            <a:r>
              <a:rPr sz="900" b="1">
                <a:solidFill>
                  <a:srgbClr val="62D6FF"/>
                </a:solidFill>
                <a:latin typeface="Consolas"/>
                <a:ea typeface="Consolas"/>
                <a:cs typeface="Consolas"/>
              </a:rPr>
              <a:t>GUEST WORKSPACE</a:t>
            </a:r>
          </a:p>
        </p:txBody>
      </p:sp>
      <p:sp>
        <p:nvSpPr>
          <p:cNvPr id="17" name="">
            <a:extLst>
              <a:ext uri="{FF2B5EF4-FFF2-40B4-BE49-F238E27FC236}">
                <a16:creationId id="{5C90EDDD-515D-4EC3-BA23-B1378C2C7BDD}"/>
              </a:ext>
            </a:extLst>
          </p:cNvPr>
          <p:cNvSpPr>
            <a:spLocks noGrp="1"/>
          </p:cNvSpPr>
          <p:nvPr/>
        </p:nvSpPr>
        <p:spPr>
          <a:xfrm>
            <a:off x="7781925" y="2733675"/>
            <a:ext cx="1590675" cy="5143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 fontScale="100000"/>
          </a:bodyPr>
          <a:lstStyle/>
          <a:p>
            <a:pPr algn="ctr">
              <a:lnSpc>
                <a:spcPct val="100000"/>
              </a:lnSpc>
              <a:buNone/>
              <a:defRPr sz="1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24 hour session</a:t>
            </a:r>
          </a:p>
        </p:txBody>
      </p:sp>
      <p:sp>
        <p:nvSpPr>
          <p:cNvPr id="18" name="">
            <a:extLst>
              <a:ext uri="{FF2B5EF4-FFF2-40B4-BE49-F238E27FC236}">
                <a16:creationId id="{D0F60E72-5E9B-4DA8-8DED-097BAC82542F}"/>
              </a:ext>
            </a:extLst>
          </p:cNvPr>
          <p:cNvSpPr>
            <a:spLocks noGrp="1"/>
          </p:cNvSpPr>
          <p:nvPr/>
        </p:nvSpPr>
        <p:spPr>
          <a:xfrm>
            <a:off x="9963150" y="2209800"/>
            <a:ext cx="1857375" cy="1200150"/>
          </a:xfrm>
          <a:prstGeom prst="roundRect">
            <a:avLst>
              <a:gd name="adj" fmla="val 7937"/>
            </a:avLst>
          </a:prstGeom>
          <a:solidFill>
            <a:srgbClr val="101412"/>
          </a:solidFill>
          <a:ln w="9525">
            <a:solidFill>
              <a:srgbClr val="25302A"/>
            </a:solidFill>
            <a:prstDash val="solid"/>
          </a:ln>
        </p:spPr>
      </p:sp>
      <p:sp>
        <p:nvSpPr>
          <p:cNvPr id="19" name="">
            <a:extLst>
              <a:ext uri="{FF2B5EF4-FFF2-40B4-BE49-F238E27FC236}">
                <a16:creationId id="{B1200693-CC13-43CF-B0EE-44990FE7756E}"/>
              </a:ext>
            </a:extLst>
          </p:cNvPr>
          <p:cNvSpPr>
            <a:spLocks noGrp="1"/>
          </p:cNvSpPr>
          <p:nvPr/>
        </p:nvSpPr>
        <p:spPr>
          <a:xfrm>
            <a:off x="10106025" y="2381250"/>
            <a:ext cx="1571625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 fontScale="100000"/>
          </a:bodyPr>
          <a:lstStyle/>
          <a:p>
            <a:pPr algn="ctr">
              <a:lnSpc>
                <a:spcPct val="100000"/>
              </a:lnSpc>
              <a:buNone/>
              <a:defRPr sz="900" b="1">
                <a:solidFill>
                  <a:srgbClr val="62D6FF"/>
                </a:solidFill>
                <a:latin typeface="Consolas"/>
                <a:ea typeface="Consolas"/>
                <a:cs typeface="Consolas"/>
              </a:defRPr>
            </a:pPr>
            <a:r>
              <a:rPr sz="900" b="1">
                <a:solidFill>
                  <a:srgbClr val="62D6FF"/>
                </a:solidFill>
                <a:latin typeface="Consolas"/>
                <a:ea typeface="Consolas"/>
                <a:cs typeface="Consolas"/>
              </a:rPr>
              <a:t>HOSTED INFERENCE</a:t>
            </a:r>
          </a:p>
        </p:txBody>
      </p:sp>
      <p:sp>
        <p:nvSpPr>
          <p:cNvPr id="20" name="">
            <a:extLst>
              <a:ext uri="{FF2B5EF4-FFF2-40B4-BE49-F238E27FC236}">
                <a16:creationId id="{FF154DBC-72D5-410D-BCF2-578391ADFF68}"/>
              </a:ext>
            </a:extLst>
          </p:cNvPr>
          <p:cNvSpPr>
            <a:spLocks noGrp="1"/>
          </p:cNvSpPr>
          <p:nvPr/>
        </p:nvSpPr>
        <p:spPr>
          <a:xfrm>
            <a:off x="10096500" y="2733675"/>
            <a:ext cx="1590675" cy="5143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 fontScale="100000"/>
          </a:bodyPr>
          <a:lstStyle/>
          <a:p>
            <a:pPr algn="ctr">
              <a:lnSpc>
                <a:spcPct val="100000"/>
              </a:lnSpc>
              <a:buNone/>
              <a:defRPr sz="1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Consent required</a:t>
            </a:r>
          </a:p>
        </p:txBody>
      </p:sp>
      <p:cxnSp>
        <p:nvCxnSpPr>
          <p:cNvPr id="53" name=""/>
          <p:cNvCxnSpPr>
            <a:stCxn id="6" idx="3"/>
            <a:endCxn id="9" idx="1"/>
          </p:cNvCxnSpPr>
          <p:nvPr/>
        </p:nvCxnSpPr>
        <p:spPr>
          <a:xfrm>
            <a:off x="2324100" y="2809875"/>
            <a:ext cx="457200" cy="0"/>
          </a:xfrm>
          <a:prstGeom prst="straightConnector1">
            <a:avLst/>
          </a:prstGeom>
          <a:ln w="19050">
            <a:solidFill>
              <a:srgbClr val="05A451"/>
            </a:solidFill>
            <a:prstDash val="solid"/>
            <a:tailEnd type="triangle" w="sm" len="sm"/>
          </a:ln>
        </p:spPr>
      </p:cxnSp>
      <p:cxnSp>
        <p:nvCxnSpPr>
          <p:cNvPr id="54" name=""/>
          <p:cNvCxnSpPr>
            <a:stCxn id="9" idx="3"/>
            <a:endCxn id="12" idx="1"/>
          </p:cNvCxnSpPr>
          <p:nvPr/>
        </p:nvCxnSpPr>
        <p:spPr>
          <a:xfrm>
            <a:off x="4781550" y="2809875"/>
            <a:ext cx="457200" cy="0"/>
          </a:xfrm>
          <a:prstGeom prst="straightConnector1">
            <a:avLst/>
          </a:prstGeom>
          <a:ln w="19050">
            <a:solidFill>
              <a:srgbClr val="05A451"/>
            </a:solidFill>
            <a:prstDash val="solid"/>
            <a:tailEnd type="triangle" w="sm" len="sm"/>
          </a:ln>
        </p:spPr>
      </p:cxnSp>
      <p:cxnSp>
        <p:nvCxnSpPr>
          <p:cNvPr id="55" name=""/>
          <p:cNvCxnSpPr>
            <a:stCxn id="12" idx="3"/>
            <a:endCxn id="15" idx="1"/>
          </p:cNvCxnSpPr>
          <p:nvPr/>
        </p:nvCxnSpPr>
        <p:spPr>
          <a:xfrm>
            <a:off x="7191375" y="2809875"/>
            <a:ext cx="457200" cy="0"/>
          </a:xfrm>
          <a:prstGeom prst="straightConnector1">
            <a:avLst/>
          </a:prstGeom>
          <a:ln w="19050">
            <a:solidFill>
              <a:srgbClr val="62D6FF"/>
            </a:solidFill>
            <a:prstDash val="solid"/>
            <a:tailEnd type="triangle" w="sm" len="sm"/>
          </a:ln>
        </p:spPr>
      </p:cxnSp>
      <p:cxnSp>
        <p:nvCxnSpPr>
          <p:cNvPr id="56" name=""/>
          <p:cNvCxnSpPr>
            <a:stCxn id="15" idx="3"/>
            <a:endCxn id="18" idx="1"/>
          </p:cNvCxnSpPr>
          <p:nvPr/>
        </p:nvCxnSpPr>
        <p:spPr>
          <a:xfrm>
            <a:off x="9505950" y="2809875"/>
            <a:ext cx="457200" cy="0"/>
          </a:xfrm>
          <a:prstGeom prst="straightConnector1">
            <a:avLst/>
          </a:prstGeom>
          <a:ln w="19050">
            <a:solidFill>
              <a:srgbClr val="05A451"/>
            </a:solidFill>
            <a:prstDash val="solid"/>
            <a:tailEnd type="triangle" w="sm" len="sm"/>
          </a:ln>
        </p:spPr>
      </p:cxnSp>
      <p:sp>
        <p:nvSpPr>
          <p:cNvPr id="25" name="">
            <a:extLst>
              <a:ext uri="{FF2B5EF4-FFF2-40B4-BE49-F238E27FC236}">
                <a16:creationId id="{485FD99E-1EB4-47A2-9AE1-B15257C19504}"/>
              </a:ext>
            </a:extLst>
          </p:cNvPr>
          <p:cNvSpPr>
            <a:spLocks noGrp="1"/>
          </p:cNvSpPr>
          <p:nvPr/>
        </p:nvSpPr>
        <p:spPr>
          <a:xfrm>
            <a:off x="2743200" y="3676650"/>
            <a:ext cx="1952625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 fontScale="100000"/>
          </a:bodyPr>
          <a:lstStyle/>
          <a:p>
            <a:pPr algn="ctr">
              <a:lnSpc>
                <a:spcPct val="100000"/>
              </a:lnSpc>
              <a:buNone/>
              <a:defRPr sz="1050" b="0">
                <a:solidFill>
                  <a:srgbClr val="07C561"/>
                </a:solidFill>
                <a:latin typeface="Consolas"/>
                <a:ea typeface="Consolas"/>
                <a:cs typeface="Consolas"/>
              </a:defRPr>
            </a:pPr>
            <a:r>
              <a:rPr sz="1050" b="0">
                <a:solidFill>
                  <a:srgbClr val="07C561"/>
                </a:solidFill>
                <a:latin typeface="Consolas"/>
                <a:ea typeface="Consolas"/>
                <a:cs typeface="Consolas"/>
              </a:rPr>
              <a:t>Browser boundary</a:t>
            </a:r>
          </a:p>
        </p:txBody>
      </p:sp>
      <p:sp>
        <p:nvSpPr>
          <p:cNvPr id="26" name="">
            <a:extLst>
              <a:ext uri="{FF2B5EF4-FFF2-40B4-BE49-F238E27FC236}">
                <a16:creationId id="{807754A6-CD36-4E22-90A5-B41421DB81A5}"/>
              </a:ext>
            </a:extLst>
          </p:cNvPr>
          <p:cNvSpPr>
            <a:spLocks noGrp="1"/>
          </p:cNvSpPr>
          <p:nvPr/>
        </p:nvSpPr>
        <p:spPr>
          <a:xfrm>
            <a:off x="6991350" y="3676650"/>
            <a:ext cx="1952625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 fontScale="100000"/>
          </a:bodyPr>
          <a:lstStyle/>
          <a:p>
            <a:pPr algn="ctr">
              <a:lnSpc>
                <a:spcPct val="100000"/>
              </a:lnSpc>
              <a:buNone/>
              <a:defRPr sz="1050" b="0">
                <a:solidFill>
                  <a:srgbClr val="62D6FF"/>
                </a:solidFill>
                <a:latin typeface="Consolas"/>
                <a:ea typeface="Consolas"/>
                <a:cs typeface="Consolas"/>
              </a:defRPr>
            </a:pPr>
            <a:r>
              <a:rPr sz="1050" b="0">
                <a:solidFill>
                  <a:srgbClr val="62D6FF"/>
                </a:solidFill>
                <a:latin typeface="Consolas"/>
                <a:ea typeface="Consolas"/>
                <a:cs typeface="Consolas"/>
              </a:rPr>
              <a:t>Separate upload boundary</a:t>
            </a:r>
          </a:p>
        </p:txBody>
      </p:sp>
      <p:sp>
        <p:nvSpPr>
          <p:cNvPr id="27" name="">
            <a:extLst>
              <a:ext uri="{FF2B5EF4-FFF2-40B4-BE49-F238E27FC236}">
                <a16:creationId id="{A8440765-403D-40CF-964F-6E7F64C0B6BA}"/>
              </a:ext>
            </a:extLst>
          </p:cNvPr>
          <p:cNvSpPr>
            <a:spLocks noGrp="1"/>
          </p:cNvSpPr>
          <p:nvPr/>
        </p:nvSpPr>
        <p:spPr>
          <a:xfrm>
            <a:off x="609600" y="4210050"/>
            <a:ext cx="10972800" cy="9525"/>
          </a:xfrm>
          <a:prstGeom prst="rect">
            <a:avLst/>
          </a:prstGeom>
          <a:solidFill>
            <a:srgbClr val="25302A"/>
          </a:solidFill>
          <a:ln w="0">
            <a:noFill/>
          </a:ln>
        </p:spPr>
      </p:sp>
      <p:sp>
        <p:nvSpPr>
          <p:cNvPr id="28" name="">
            <a:extLst>
              <a:ext uri="{FF2B5EF4-FFF2-40B4-BE49-F238E27FC236}">
                <a16:creationId id="{3B10A83E-2683-4E4F-BC31-3E7DB3A65288}"/>
              </a:ext>
            </a:extLst>
          </p:cNvPr>
          <p:cNvSpPr>
            <a:spLocks noGrp="1"/>
          </p:cNvSpPr>
          <p:nvPr/>
        </p:nvSpPr>
        <p:spPr>
          <a:xfrm>
            <a:off x="609600" y="4543425"/>
            <a:ext cx="276225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 fontScale="100000"/>
          </a:bodyPr>
          <a:lstStyle/>
          <a:p>
            <a:pPr algn="l">
              <a:lnSpc>
                <a:spcPct val="100000"/>
              </a:lnSpc>
              <a:buNone/>
              <a:defRPr sz="1050" b="1">
                <a:solidFill>
                  <a:srgbClr val="FBBF24"/>
                </a:solidFill>
                <a:latin typeface="Consolas"/>
                <a:ea typeface="Consolas"/>
                <a:cs typeface="Consolas"/>
              </a:defRPr>
            </a:pPr>
            <a:r>
              <a:rPr sz="1050" b="1">
                <a:solidFill>
                  <a:srgbClr val="FBBF24"/>
                </a:solidFill>
                <a:latin typeface="Consolas"/>
                <a:ea typeface="Consolas"/>
                <a:cs typeface="Consolas"/>
              </a:rPr>
              <a:t>NO EXECUTION AUTHORITY</a:t>
            </a:r>
          </a:p>
        </p:txBody>
      </p:sp>
      <p:sp>
        <p:nvSpPr>
          <p:cNvPr id="29" name="">
            <a:extLst>
              <a:ext uri="{FF2B5EF4-FFF2-40B4-BE49-F238E27FC236}">
                <a16:creationId id="{6740A9E7-1408-415A-8B19-E6F90027F602}"/>
              </a:ext>
            </a:extLst>
          </p:cNvPr>
          <p:cNvSpPr>
            <a:spLocks noGrp="1"/>
          </p:cNvSpPr>
          <p:nvPr/>
        </p:nvSpPr>
        <p:spPr>
          <a:xfrm>
            <a:off x="609600" y="4933950"/>
            <a:ext cx="7143750" cy="781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 fontScale="93656"/>
          </a:bodyPr>
          <a:lstStyle/>
          <a:p>
            <a:pPr algn="l">
              <a:lnSpc>
                <a:spcPct val="112000"/>
              </a:lnSpc>
              <a:buNone/>
              <a:defRPr sz="18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The transfer path never runs tools, shell commands, device mutations or external actions. Approval records the reviewer decision only.</a:t>
            </a:r>
          </a:p>
        </p:txBody>
      </p:sp>
      <p:sp>
        <p:nvSpPr>
          <p:cNvPr id="30" name="">
            <a:extLst>
              <a:ext uri="{FF2B5EF4-FFF2-40B4-BE49-F238E27FC236}">
                <a16:creationId id="{76DAA188-CF76-47B1-BF5D-F1A0E96DAF67}"/>
              </a:ext>
            </a:extLst>
          </p:cNvPr>
          <p:cNvSpPr>
            <a:spLocks noGrp="1"/>
          </p:cNvSpPr>
          <p:nvPr/>
        </p:nvSpPr>
        <p:spPr>
          <a:xfrm>
            <a:off x="8305800" y="4552950"/>
            <a:ext cx="3276600" cy="1200150"/>
          </a:xfrm>
          <a:prstGeom prst="roundRect">
            <a:avLst>
              <a:gd name="adj" fmla="val 7937"/>
            </a:avLst>
          </a:prstGeom>
          <a:solidFill>
            <a:srgbClr val="09100C"/>
          </a:solidFill>
          <a:ln w="9525">
            <a:solidFill>
              <a:srgbClr val="25302A"/>
            </a:solidFill>
            <a:prstDash val="solid"/>
          </a:ln>
        </p:spPr>
      </p:sp>
      <p:sp>
        <p:nvSpPr>
          <p:cNvPr id="31" name="">
            <a:extLst>
              <a:ext uri="{FF2B5EF4-FFF2-40B4-BE49-F238E27FC236}">
                <a16:creationId id="{29EBB27C-865F-4FE0-B22B-59F1565D3847}"/>
              </a:ext>
            </a:extLst>
          </p:cNvPr>
          <p:cNvSpPr>
            <a:spLocks noGrp="1"/>
          </p:cNvSpPr>
          <p:nvPr/>
        </p:nvSpPr>
        <p:spPr>
          <a:xfrm>
            <a:off x="8534400" y="4772025"/>
            <a:ext cx="281940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 fontScale="100000"/>
          </a:bodyPr>
          <a:lstStyle/>
          <a:p>
            <a:pPr algn="ctr">
              <a:lnSpc>
                <a:spcPct val="100000"/>
              </a:lnSpc>
              <a:buNone/>
              <a:defRPr sz="975" b="1">
                <a:solidFill>
                  <a:srgbClr val="07C561"/>
                </a:solidFill>
                <a:latin typeface="Consolas"/>
                <a:ea typeface="Consolas"/>
                <a:cs typeface="Consolas"/>
              </a:defRPr>
            </a:pPr>
            <a:r>
              <a:rPr sz="975" b="1">
                <a:solidFill>
                  <a:srgbClr val="07C561"/>
                </a:solidFill>
                <a:latin typeface="Consolas"/>
                <a:ea typeface="Consolas"/>
                <a:cs typeface="Consolas"/>
              </a:rPr>
              <a:t>LOCAL RUNTIME</a:t>
            </a:r>
          </a:p>
        </p:txBody>
      </p:sp>
      <p:sp>
        <p:nvSpPr>
          <p:cNvPr id="32" name="">
            <a:extLst>
              <a:ext uri="{FF2B5EF4-FFF2-40B4-BE49-F238E27FC236}">
                <a16:creationId id="{AFB97447-1FDD-4EAB-B65D-90981DDFC894}"/>
              </a:ext>
            </a:extLst>
          </p:cNvPr>
          <p:cNvSpPr>
            <a:spLocks noGrp="1"/>
          </p:cNvSpPr>
          <p:nvPr/>
        </p:nvSpPr>
        <p:spPr>
          <a:xfrm>
            <a:off x="8534400" y="5143500"/>
            <a:ext cx="2819400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 fontScale="100000"/>
          </a:bodyPr>
          <a:lstStyle/>
          <a:p>
            <a:pPr algn="ctr">
              <a:lnSpc>
                <a:spcPct val="100000"/>
              </a:lnSpc>
              <a:buNone/>
              <a:defRPr sz="1425" b="1">
                <a:solidFill>
                  <a:srgbClr val="A7B6C8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A7B6C8"/>
                </a:solidFill>
                <a:latin typeface="Arial"/>
                <a:ea typeface="Arial"/>
                <a:cs typeface="Arial"/>
              </a:rPr>
              <a:t>Separate enrollment, identity and execution services</a:t>
            </a:r>
          </a:p>
        </p:txBody>
      </p:sp>
    </p:spTree>
    <p:extLst>
      <p:ext uri="{BB962C8B-B14F-4D97-AF65-F5344CB8AC3E}">
        <p14:creationId val="2062598969"/>
      </p:ext>
    </p:extLst>
  </p:cSld>
</p:sld>
</file>

<file path=ppt/slides/slide9.xml><?xml version="1.0" encoding="utf-8"?>
<p:sld xmlns:a="http://schemas.openxmlformats.org/drawingml/2006/main" xmlns:a16="http://schemas.microsoft.com/office/drawing/2014/main" xmlns:p="http://schemas.openxmlformats.org/presentationml/2006/main" xmlns:p14="http://schemas.microsoft.com/office/powerpoint/2010/main" xmlns:r="http://schemas.openxmlformats.org/officeDocument/2006/relationships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/>
      </p:grpSpPr>
      <p:pic>
        <p:nvPicPr>
          <p:cNvPr id="30" name=""/>
          <p:cNvPicPr>
            <a:picLocks noChangeAspect="1"/>
          </p:cNvPicPr>
          <p:nvPr/>
        </p:nvPicPr>
        <p:blipFill>
          <a:blip r:embed="R6fbc9526dedd4e2f"/>
          <a:stretch/>
        </p:blipFill>
        <p:spPr>
          <a:xfrm>
            <a:off x="654729" y="323850"/>
            <a:ext cx="976543" cy="266700"/>
          </a:xfrm>
          <a:prstGeom prst="rect">
            <a:avLst/>
          </a:prstGeom>
        </p:spPr>
      </p:pic>
      <p:sp>
        <p:nvSpPr>
          <p:cNvPr id="2" name="">
            <a:extLst>
              <a:ext uri="{FF2B5EF4-FFF2-40B4-BE49-F238E27FC236}">
                <a16:creationId id="{BD2826F2-C1D1-4EC0-9A62-82E8792A3B4A}"/>
              </a:ext>
            </a:extLst>
          </p:cNvPr>
          <p:cNvSpPr>
            <a:spLocks noGrp="1"/>
          </p:cNvSpPr>
          <p:nvPr/>
        </p:nvSpPr>
        <p:spPr>
          <a:xfrm>
            <a:off x="1905000" y="352425"/>
            <a:ext cx="36195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 fontScale="100000"/>
          </a:bodyPr>
          <a:lstStyle/>
          <a:p>
            <a:pPr algn="l">
              <a:lnSpc>
                <a:spcPct val="100000"/>
              </a:lnSpc>
              <a:buNone/>
              <a:defRPr sz="975" b="1">
                <a:solidFill>
                  <a:srgbClr val="07C561"/>
                </a:solidFill>
                <a:latin typeface="Consolas"/>
                <a:ea typeface="Consolas"/>
                <a:cs typeface="Consolas"/>
              </a:defRPr>
            </a:pPr>
            <a:r>
              <a:rPr sz="975" b="1">
                <a:solidFill>
                  <a:srgbClr val="07C561"/>
                </a:solidFill>
                <a:latin typeface="Consolas"/>
                <a:ea typeface="Consolas"/>
                <a:cs typeface="Consolas"/>
              </a:rPr>
              <a:t>SIX REVIEW DECISIONS</a:t>
            </a:r>
          </a:p>
        </p:txBody>
      </p:sp>
      <p:sp>
        <p:nvSpPr>
          <p:cNvPr id="3" name="">
            <a:extLst>
              <a:ext uri="{FF2B5EF4-FFF2-40B4-BE49-F238E27FC236}">
                <a16:creationId id="{0D9F9739-3C5E-4145-A44B-08E9FA9F0072}"/>
              </a:ext>
            </a:extLst>
          </p:cNvPr>
          <p:cNvSpPr>
            <a:spLocks noGrp="1"/>
          </p:cNvSpPr>
          <p:nvPr/>
        </p:nvSpPr>
        <p:spPr>
          <a:xfrm>
            <a:off x="609600" y="857250"/>
            <a:ext cx="10668000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 fontScale="100000"/>
          </a:bodyPr>
          <a:lstStyle/>
          <a:p>
            <a:pPr algn="l">
              <a:lnSpc>
                <a:spcPct val="96000"/>
              </a:lnSpc>
              <a:buNone/>
              <a:defRPr sz="28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Demo walkthrough</a:t>
            </a:r>
          </a:p>
        </p:txBody>
      </p:sp>
      <p:sp>
        <p:nvSpPr>
          <p:cNvPr id="4" name="">
            <a:extLst>
              <a:ext uri="{FF2B5EF4-FFF2-40B4-BE49-F238E27FC236}">
                <a16:creationId id="{4AF0D246-61ED-4503-BA3A-70BCB0E463C9}"/>
              </a:ext>
            </a:extLst>
          </p:cNvPr>
          <p:cNvSpPr>
            <a:spLocks noGrp="1"/>
          </p:cNvSpPr>
          <p:nvPr/>
        </p:nvSpPr>
        <p:spPr>
          <a:xfrm>
            <a:off x="609600" y="1495425"/>
            <a:ext cx="10972800" cy="9525"/>
          </a:xfrm>
          <a:prstGeom prst="rect">
            <a:avLst/>
          </a:prstGeom>
          <a:solidFill>
            <a:srgbClr val="25302A"/>
          </a:solidFill>
          <a:ln w="0">
            <a:noFill/>
          </a:ln>
        </p:spPr>
      </p:sp>
      <p:sp>
        <p:nvSpPr>
          <p:cNvPr id="5" name="">
            <a:extLst>
              <a:ext uri="{FF2B5EF4-FFF2-40B4-BE49-F238E27FC236}">
                <a16:creationId id="{DCFB11AC-15F3-422B-9FE2-C408892CF620}"/>
              </a:ext>
            </a:extLst>
          </p:cNvPr>
          <p:cNvSpPr>
            <a:spLocks noGrp="1"/>
          </p:cNvSpPr>
          <p:nvPr/>
        </p:nvSpPr>
        <p:spPr>
          <a:xfrm>
            <a:off x="11144250" y="6477000"/>
            <a:ext cx="438150" cy="171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 fontScale="100000"/>
          </a:bodyPr>
          <a:lstStyle/>
          <a:p>
            <a:pPr algn="r">
              <a:lnSpc>
                <a:spcPct val="100000"/>
              </a:lnSpc>
              <a:buNone/>
              <a:defRPr sz="900" b="0">
                <a:solidFill>
                  <a:srgbClr val="718093"/>
                </a:solidFill>
                <a:latin typeface="Consolas"/>
                <a:ea typeface="Consolas"/>
                <a:cs typeface="Consolas"/>
              </a:defRPr>
            </a:pPr>
            <a:r>
              <a:rPr sz="900" b="0">
                <a:solidFill>
                  <a:srgbClr val="718093"/>
                </a:solidFill>
                <a:latin typeface="Consolas"/>
                <a:ea typeface="Consolas"/>
                <a:cs typeface="Consolas"/>
              </a:rPr>
              <a:t>09</a:t>
            </a:r>
          </a:p>
        </p:txBody>
      </p:sp>
      <p:sp>
        <p:nvSpPr>
          <p:cNvPr id="6" name="">
            <a:extLst>
              <a:ext uri="{FF2B5EF4-FFF2-40B4-BE49-F238E27FC236}">
                <a16:creationId id="{E4B34534-2A4A-4FE8-80B0-D145AE3E61AB}"/>
              </a:ext>
            </a:extLst>
          </p:cNvPr>
          <p:cNvSpPr>
            <a:spLocks noGrp="1"/>
          </p:cNvSpPr>
          <p:nvPr/>
        </p:nvSpPr>
        <p:spPr>
          <a:xfrm>
            <a:off x="609600" y="1809750"/>
            <a:ext cx="4572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 fontScale="100000"/>
          </a:bodyPr>
          <a:lstStyle/>
          <a:p>
            <a:pPr algn="l">
              <a:lnSpc>
                <a:spcPct val="100000"/>
              </a:lnSpc>
              <a:buNone/>
              <a:defRPr sz="1275" b="1">
                <a:solidFill>
                  <a:srgbClr val="07C561"/>
                </a:solidFill>
                <a:latin typeface="Consolas"/>
                <a:ea typeface="Consolas"/>
                <a:cs typeface="Consolas"/>
              </a:defRPr>
            </a:pPr>
            <a:r>
              <a:rPr sz="1275" b="1">
                <a:solidFill>
                  <a:srgbClr val="07C561"/>
                </a:solidFill>
                <a:latin typeface="Consolas"/>
                <a:ea typeface="Consolas"/>
                <a:cs typeface="Consolas"/>
              </a:rPr>
              <a:t>01</a:t>
            </a:r>
          </a:p>
        </p:txBody>
      </p:sp>
      <p:sp>
        <p:nvSpPr>
          <p:cNvPr id="7" name="">
            <a:extLst>
              <a:ext uri="{FF2B5EF4-FFF2-40B4-BE49-F238E27FC236}">
                <a16:creationId id="{3EBC215A-2882-4628-BEDB-9D74E4BE231D}"/>
              </a:ext>
            </a:extLst>
          </p:cNvPr>
          <p:cNvSpPr>
            <a:spLocks noGrp="1"/>
          </p:cNvSpPr>
          <p:nvPr/>
        </p:nvSpPr>
        <p:spPr>
          <a:xfrm>
            <a:off x="1162050" y="1781175"/>
            <a:ext cx="4762500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 fontScale="100000"/>
          </a:bodyPr>
          <a:lstStyle/>
          <a:p>
            <a:pPr algn="l">
              <a:lnSpc>
                <a:spcPct val="100000"/>
              </a:lnSpc>
              <a:buNone/>
              <a:defRPr sz="18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Choose a source file</a:t>
            </a:r>
          </a:p>
        </p:txBody>
      </p:sp>
      <p:sp>
        <p:nvSpPr>
          <p:cNvPr id="8" name="">
            <a:extLst>
              <a:ext uri="{FF2B5EF4-FFF2-40B4-BE49-F238E27FC236}">
                <a16:creationId id="{EFE534A0-8147-49E7-9B78-4F5E256EDBC7}"/>
              </a:ext>
            </a:extLst>
          </p:cNvPr>
          <p:cNvSpPr>
            <a:spLocks noGrp="1"/>
          </p:cNvSpPr>
          <p:nvPr/>
        </p:nvSpPr>
        <p:spPr>
          <a:xfrm>
            <a:off x="1162050" y="2181225"/>
            <a:ext cx="4572000" cy="590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 fontScale="100000"/>
          </a:bodyPr>
          <a:lstStyle/>
          <a:p>
            <a:pPr algn="l">
              <a:lnSpc>
                <a:spcPct val="113000"/>
              </a:lnSpc>
              <a:buNone/>
              <a:defRPr sz="1275" b="0">
                <a:solidFill>
                  <a:srgbClr val="A7B6C8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A7B6C8"/>
                </a:solidFill>
                <a:latin typeface="Arial"/>
                <a:ea typeface="Arial"/>
                <a:cs typeface="Arial"/>
              </a:rPr>
              <a:t>Select Grok text, Hermes SOUL.md, Pi instructions or employee JSON.</a:t>
            </a:r>
          </a:p>
        </p:txBody>
      </p:sp>
      <p:sp>
        <p:nvSpPr>
          <p:cNvPr id="9" name="">
            <a:extLst>
              <a:ext uri="{FF2B5EF4-FFF2-40B4-BE49-F238E27FC236}">
                <a16:creationId id="{F69CD6CE-FF4B-44BD-A267-330D8E67C10E}"/>
              </a:ext>
            </a:extLst>
          </p:cNvPr>
          <p:cNvSpPr>
            <a:spLocks noGrp="1"/>
          </p:cNvSpPr>
          <p:nvPr/>
        </p:nvSpPr>
        <p:spPr>
          <a:xfrm>
            <a:off x="1162050" y="2886075"/>
            <a:ext cx="4572000" cy="9525"/>
          </a:xfrm>
          <a:prstGeom prst="rect">
            <a:avLst/>
          </a:prstGeom>
          <a:solidFill>
            <a:srgbClr val="25302A"/>
          </a:solidFill>
          <a:ln w="0">
            <a:noFill/>
          </a:ln>
        </p:spPr>
      </p:sp>
      <p:sp>
        <p:nvSpPr>
          <p:cNvPr id="10" name="">
            <a:extLst>
              <a:ext uri="{FF2B5EF4-FFF2-40B4-BE49-F238E27FC236}">
                <a16:creationId id="{80594327-5F1A-4C68-A078-70A3DEC22B2B}"/>
              </a:ext>
            </a:extLst>
          </p:cNvPr>
          <p:cNvSpPr>
            <a:spLocks noGrp="1"/>
          </p:cNvSpPr>
          <p:nvPr/>
        </p:nvSpPr>
        <p:spPr>
          <a:xfrm>
            <a:off x="6305550" y="1809750"/>
            <a:ext cx="4572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 fontScale="100000"/>
          </a:bodyPr>
          <a:lstStyle/>
          <a:p>
            <a:pPr algn="l">
              <a:lnSpc>
                <a:spcPct val="100000"/>
              </a:lnSpc>
              <a:buNone/>
              <a:defRPr sz="1275" b="1">
                <a:solidFill>
                  <a:srgbClr val="07C561"/>
                </a:solidFill>
                <a:latin typeface="Consolas"/>
                <a:ea typeface="Consolas"/>
                <a:cs typeface="Consolas"/>
              </a:defRPr>
            </a:pPr>
            <a:r>
              <a:rPr sz="1275" b="1">
                <a:solidFill>
                  <a:srgbClr val="07C561"/>
                </a:solidFill>
                <a:latin typeface="Consolas"/>
                <a:ea typeface="Consolas"/>
                <a:cs typeface="Consolas"/>
              </a:rPr>
              <a:t>02</a:t>
            </a:r>
          </a:p>
        </p:txBody>
      </p:sp>
      <p:sp>
        <p:nvSpPr>
          <p:cNvPr id="11" name="">
            <a:extLst>
              <a:ext uri="{FF2B5EF4-FFF2-40B4-BE49-F238E27FC236}">
                <a16:creationId id="{0A606CEF-0689-44AE-9DC7-67EE4E055744}"/>
              </a:ext>
            </a:extLst>
          </p:cNvPr>
          <p:cNvSpPr>
            <a:spLocks noGrp="1"/>
          </p:cNvSpPr>
          <p:nvPr/>
        </p:nvSpPr>
        <p:spPr>
          <a:xfrm>
            <a:off x="6858000" y="1781175"/>
            <a:ext cx="4762500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 fontScale="100000"/>
          </a:bodyPr>
          <a:lstStyle/>
          <a:p>
            <a:pPr algn="l">
              <a:lnSpc>
                <a:spcPct val="100000"/>
              </a:lnSpc>
              <a:buNone/>
              <a:defRPr sz="18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Read every instruction</a:t>
            </a:r>
          </a:p>
        </p:txBody>
      </p:sp>
      <p:sp>
        <p:nvSpPr>
          <p:cNvPr id="12" name="">
            <a:extLst>
              <a:ext uri="{FF2B5EF4-FFF2-40B4-BE49-F238E27FC236}">
                <a16:creationId id="{B005A3C8-503D-40C4-99D2-D32C3AF718AE}"/>
              </a:ext>
            </a:extLst>
          </p:cNvPr>
          <p:cNvSpPr>
            <a:spLocks noGrp="1"/>
          </p:cNvSpPr>
          <p:nvPr/>
        </p:nvSpPr>
        <p:spPr>
          <a:xfrm>
            <a:off x="6858000" y="2181225"/>
            <a:ext cx="4572000" cy="590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 fontScale="100000"/>
          </a:bodyPr>
          <a:lstStyle/>
          <a:p>
            <a:pPr algn="l">
              <a:lnSpc>
                <a:spcPct val="113000"/>
              </a:lnSpc>
              <a:buNone/>
              <a:defRPr sz="1275" b="0">
                <a:solidFill>
                  <a:srgbClr val="A7B6C8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A7B6C8"/>
                </a:solidFill>
                <a:latin typeface="Arial"/>
                <a:ea typeface="Arial"/>
                <a:cs typeface="Arial"/>
              </a:rPr>
              <a:t>Confirm the identity, role, source and raw instruction body.</a:t>
            </a:r>
          </a:p>
        </p:txBody>
      </p:sp>
      <p:sp>
        <p:nvSpPr>
          <p:cNvPr id="13" name="">
            <a:extLst>
              <a:ext uri="{FF2B5EF4-FFF2-40B4-BE49-F238E27FC236}">
                <a16:creationId id="{1F802540-ED06-4466-BB3F-E717AE735EC6}"/>
              </a:ext>
            </a:extLst>
          </p:cNvPr>
          <p:cNvSpPr>
            <a:spLocks noGrp="1"/>
          </p:cNvSpPr>
          <p:nvPr/>
        </p:nvSpPr>
        <p:spPr>
          <a:xfrm>
            <a:off x="6858000" y="2886075"/>
            <a:ext cx="4572000" cy="9525"/>
          </a:xfrm>
          <a:prstGeom prst="rect">
            <a:avLst/>
          </a:prstGeom>
          <a:solidFill>
            <a:srgbClr val="25302A"/>
          </a:solidFill>
          <a:ln w="0">
            <a:noFill/>
          </a:ln>
        </p:spPr>
      </p:sp>
      <p:sp>
        <p:nvSpPr>
          <p:cNvPr id="14" name="">
            <a:extLst>
              <a:ext uri="{FF2B5EF4-FFF2-40B4-BE49-F238E27FC236}">
                <a16:creationId id="{3393FB3E-FFDF-491B-9D2A-CC80B6F394BE}"/>
              </a:ext>
            </a:extLst>
          </p:cNvPr>
          <p:cNvSpPr>
            <a:spLocks noGrp="1"/>
          </p:cNvSpPr>
          <p:nvPr/>
        </p:nvSpPr>
        <p:spPr>
          <a:xfrm>
            <a:off x="609600" y="3105150"/>
            <a:ext cx="4572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 fontScale="100000"/>
          </a:bodyPr>
          <a:lstStyle/>
          <a:p>
            <a:pPr algn="l">
              <a:lnSpc>
                <a:spcPct val="100000"/>
              </a:lnSpc>
              <a:buNone/>
              <a:defRPr sz="1275" b="1">
                <a:solidFill>
                  <a:srgbClr val="07C561"/>
                </a:solidFill>
                <a:latin typeface="Consolas"/>
                <a:ea typeface="Consolas"/>
                <a:cs typeface="Consolas"/>
              </a:defRPr>
            </a:pPr>
            <a:r>
              <a:rPr sz="1275" b="1">
                <a:solidFill>
                  <a:srgbClr val="07C561"/>
                </a:solidFill>
                <a:latin typeface="Consolas"/>
                <a:ea typeface="Consolas"/>
                <a:cs typeface="Consolas"/>
              </a:rPr>
              <a:t>03</a:t>
            </a:r>
          </a:p>
        </p:txBody>
      </p:sp>
      <p:sp>
        <p:nvSpPr>
          <p:cNvPr id="15" name="">
            <a:extLst>
              <a:ext uri="{FF2B5EF4-FFF2-40B4-BE49-F238E27FC236}">
                <a16:creationId id="{070A9B86-673D-4C00-9104-FAB5C494B120}"/>
              </a:ext>
            </a:extLst>
          </p:cNvPr>
          <p:cNvSpPr>
            <a:spLocks noGrp="1"/>
          </p:cNvSpPr>
          <p:nvPr/>
        </p:nvSpPr>
        <p:spPr>
          <a:xfrm>
            <a:off x="1162050" y="3076575"/>
            <a:ext cx="4762500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 fontScale="100000"/>
          </a:bodyPr>
          <a:lstStyle/>
          <a:p>
            <a:pPr algn="l">
              <a:lnSpc>
                <a:spcPct val="100000"/>
              </a:lnSpc>
              <a:buNone/>
              <a:defRPr sz="18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Acknowledge the review</a:t>
            </a:r>
          </a:p>
        </p:txBody>
      </p:sp>
      <p:sp>
        <p:nvSpPr>
          <p:cNvPr id="16" name="">
            <a:extLst>
              <a:ext uri="{FF2B5EF4-FFF2-40B4-BE49-F238E27FC236}">
                <a16:creationId id="{C978D7BC-18EA-4B30-8151-597D1DC5E4F6}"/>
              </a:ext>
            </a:extLst>
          </p:cNvPr>
          <p:cNvSpPr>
            <a:spLocks noGrp="1"/>
          </p:cNvSpPr>
          <p:nvPr/>
        </p:nvSpPr>
        <p:spPr>
          <a:xfrm>
            <a:off x="1162050" y="3476625"/>
            <a:ext cx="4572000" cy="590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 fontScale="100000"/>
          </a:bodyPr>
          <a:lstStyle/>
          <a:p>
            <a:pPr algn="l">
              <a:lnSpc>
                <a:spcPct val="113000"/>
              </a:lnSpc>
              <a:buNone/>
              <a:defRPr sz="1275" b="0">
                <a:solidFill>
                  <a:srgbClr val="A7B6C8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A7B6C8"/>
                </a:solidFill>
                <a:latin typeface="Arial"/>
                <a:ea typeface="Arial"/>
                <a:cs typeface="Arial"/>
              </a:rPr>
              <a:t>Remove private information before conversion can continue.</a:t>
            </a:r>
          </a:p>
        </p:txBody>
      </p:sp>
      <p:sp>
        <p:nvSpPr>
          <p:cNvPr id="17" name="">
            <a:extLst>
              <a:ext uri="{FF2B5EF4-FFF2-40B4-BE49-F238E27FC236}">
                <a16:creationId id="{F884A640-7B13-45C3-A3CA-4B5B954DA5C2}"/>
              </a:ext>
            </a:extLst>
          </p:cNvPr>
          <p:cNvSpPr>
            <a:spLocks noGrp="1"/>
          </p:cNvSpPr>
          <p:nvPr/>
        </p:nvSpPr>
        <p:spPr>
          <a:xfrm>
            <a:off x="1162050" y="4181475"/>
            <a:ext cx="4572000" cy="9525"/>
          </a:xfrm>
          <a:prstGeom prst="rect">
            <a:avLst/>
          </a:prstGeom>
          <a:solidFill>
            <a:srgbClr val="25302A"/>
          </a:solidFill>
          <a:ln w="0">
            <a:noFill/>
          </a:ln>
        </p:spPr>
      </p:sp>
      <p:sp>
        <p:nvSpPr>
          <p:cNvPr id="18" name="">
            <a:extLst>
              <a:ext uri="{FF2B5EF4-FFF2-40B4-BE49-F238E27FC236}">
                <a16:creationId id="{8E2486BC-5AA8-439F-82A7-D74B8A4A4B63}"/>
              </a:ext>
            </a:extLst>
          </p:cNvPr>
          <p:cNvSpPr>
            <a:spLocks noGrp="1"/>
          </p:cNvSpPr>
          <p:nvPr/>
        </p:nvSpPr>
        <p:spPr>
          <a:xfrm>
            <a:off x="6305550" y="3105150"/>
            <a:ext cx="4572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 fontScale="100000"/>
          </a:bodyPr>
          <a:lstStyle/>
          <a:p>
            <a:pPr algn="l">
              <a:lnSpc>
                <a:spcPct val="100000"/>
              </a:lnSpc>
              <a:buNone/>
              <a:defRPr sz="1275" b="1">
                <a:solidFill>
                  <a:srgbClr val="07C561"/>
                </a:solidFill>
                <a:latin typeface="Consolas"/>
                <a:ea typeface="Consolas"/>
                <a:cs typeface="Consolas"/>
              </a:defRPr>
            </a:pPr>
            <a:r>
              <a:rPr sz="1275" b="1">
                <a:solidFill>
                  <a:srgbClr val="07C561"/>
                </a:solidFill>
                <a:latin typeface="Consolas"/>
                <a:ea typeface="Consolas"/>
                <a:cs typeface="Consolas"/>
              </a:rPr>
              <a:t>04</a:t>
            </a:r>
          </a:p>
        </p:txBody>
      </p:sp>
      <p:sp>
        <p:nvSpPr>
          <p:cNvPr id="19" name="">
            <a:extLst>
              <a:ext uri="{FF2B5EF4-FFF2-40B4-BE49-F238E27FC236}">
                <a16:creationId id="{728F402F-12C0-4286-B612-E5499699F3F8}"/>
              </a:ext>
            </a:extLst>
          </p:cNvPr>
          <p:cNvSpPr>
            <a:spLocks noGrp="1"/>
          </p:cNvSpPr>
          <p:nvPr/>
        </p:nvSpPr>
        <p:spPr>
          <a:xfrm>
            <a:off x="6858000" y="3076575"/>
            <a:ext cx="4762500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 fontScale="100000"/>
          </a:bodyPr>
          <a:lstStyle/>
          <a:p>
            <a:pPr algn="l">
              <a:lnSpc>
                <a:spcPct val="100000"/>
              </a:lnSpc>
              <a:buNone/>
              <a:defRPr sz="18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Rehearse the profile</a:t>
            </a:r>
          </a:p>
        </p:txBody>
      </p:sp>
      <p:sp>
        <p:nvSpPr>
          <p:cNvPr id="20" name="">
            <a:extLst>
              <a:ext uri="{FF2B5EF4-FFF2-40B4-BE49-F238E27FC236}">
                <a16:creationId id="{CEF1F5A3-6D67-413D-BD3F-F6D9970A78A1}"/>
              </a:ext>
            </a:extLst>
          </p:cNvPr>
          <p:cNvSpPr>
            <a:spLocks noGrp="1"/>
          </p:cNvSpPr>
          <p:nvPr/>
        </p:nvSpPr>
        <p:spPr>
          <a:xfrm>
            <a:off x="6858000" y="3476625"/>
            <a:ext cx="4572000" cy="590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 fontScale="100000"/>
          </a:bodyPr>
          <a:lstStyle/>
          <a:p>
            <a:pPr algn="l">
              <a:lnSpc>
                <a:spcPct val="113000"/>
              </a:lnSpc>
              <a:buNone/>
              <a:defRPr sz="1275" b="0">
                <a:solidFill>
                  <a:srgbClr val="A7B6C8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A7B6C8"/>
                </a:solidFill>
                <a:latin typeface="Arial"/>
                <a:ea typeface="Arial"/>
                <a:cs typeface="Arial"/>
              </a:rPr>
              <a:t>Import into the browser-only virtual workspace.</a:t>
            </a:r>
          </a:p>
        </p:txBody>
      </p:sp>
      <p:sp>
        <p:nvSpPr>
          <p:cNvPr id="21" name="">
            <a:extLst>
              <a:ext uri="{FF2B5EF4-FFF2-40B4-BE49-F238E27FC236}">
                <a16:creationId id="{8BBB5719-1770-4E28-85DB-3BDBE53B7B23}"/>
              </a:ext>
            </a:extLst>
          </p:cNvPr>
          <p:cNvSpPr>
            <a:spLocks noGrp="1"/>
          </p:cNvSpPr>
          <p:nvPr/>
        </p:nvSpPr>
        <p:spPr>
          <a:xfrm>
            <a:off x="6858000" y="4181475"/>
            <a:ext cx="4572000" cy="9525"/>
          </a:xfrm>
          <a:prstGeom prst="rect">
            <a:avLst/>
          </a:prstGeom>
          <a:solidFill>
            <a:srgbClr val="25302A"/>
          </a:solidFill>
          <a:ln w="0">
            <a:noFill/>
          </a:ln>
        </p:spPr>
      </p:sp>
      <p:sp>
        <p:nvSpPr>
          <p:cNvPr id="22" name="">
            <a:extLst>
              <a:ext uri="{FF2B5EF4-FFF2-40B4-BE49-F238E27FC236}">
                <a16:creationId id="{73AD29F5-242E-4FE5-81F1-9489E5DC25ED}"/>
              </a:ext>
            </a:extLst>
          </p:cNvPr>
          <p:cNvSpPr>
            <a:spLocks noGrp="1"/>
          </p:cNvSpPr>
          <p:nvPr/>
        </p:nvSpPr>
        <p:spPr>
          <a:xfrm>
            <a:off x="609600" y="4400550"/>
            <a:ext cx="4572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 fontScale="100000"/>
          </a:bodyPr>
          <a:lstStyle/>
          <a:p>
            <a:pPr algn="l">
              <a:lnSpc>
                <a:spcPct val="100000"/>
              </a:lnSpc>
              <a:buNone/>
              <a:defRPr sz="1275" b="1">
                <a:solidFill>
                  <a:srgbClr val="07C561"/>
                </a:solidFill>
                <a:latin typeface="Consolas"/>
                <a:ea typeface="Consolas"/>
                <a:cs typeface="Consolas"/>
              </a:defRPr>
            </a:pPr>
            <a:r>
              <a:rPr sz="1275" b="1">
                <a:solidFill>
                  <a:srgbClr val="07C561"/>
                </a:solidFill>
                <a:latin typeface="Consolas"/>
                <a:ea typeface="Consolas"/>
                <a:cs typeface="Consolas"/>
              </a:rPr>
              <a:t>05</a:t>
            </a:r>
          </a:p>
        </p:txBody>
      </p:sp>
      <p:sp>
        <p:nvSpPr>
          <p:cNvPr id="23" name="">
            <a:extLst>
              <a:ext uri="{FF2B5EF4-FFF2-40B4-BE49-F238E27FC236}">
                <a16:creationId id="{BB28FC7B-09D3-4320-8FB9-50B6D8386FCA}"/>
              </a:ext>
            </a:extLst>
          </p:cNvPr>
          <p:cNvSpPr>
            <a:spLocks noGrp="1"/>
          </p:cNvSpPr>
          <p:nvPr/>
        </p:nvSpPr>
        <p:spPr>
          <a:xfrm>
            <a:off x="1162050" y="4371975"/>
            <a:ext cx="4762500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 fontScale="100000"/>
          </a:bodyPr>
          <a:lstStyle/>
          <a:p>
            <a:pPr algn="l">
              <a:lnSpc>
                <a:spcPct val="100000"/>
              </a:lnSpc>
              <a:buNone/>
              <a:defRPr sz="18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Review an optional export</a:t>
            </a:r>
          </a:p>
        </p:txBody>
      </p:sp>
      <p:sp>
        <p:nvSpPr>
          <p:cNvPr id="24" name="">
            <a:extLst>
              <a:ext uri="{FF2B5EF4-FFF2-40B4-BE49-F238E27FC236}">
                <a16:creationId id="{BAC21818-97B3-4F18-8F75-C2F9D9172031}"/>
              </a:ext>
            </a:extLst>
          </p:cNvPr>
          <p:cNvSpPr>
            <a:spLocks noGrp="1"/>
          </p:cNvSpPr>
          <p:nvPr/>
        </p:nvSpPr>
        <p:spPr>
          <a:xfrm>
            <a:off x="1162050" y="4772025"/>
            <a:ext cx="4572000" cy="590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 fontScale="100000"/>
          </a:bodyPr>
          <a:lstStyle/>
          <a:p>
            <a:pPr algn="l">
              <a:lnSpc>
                <a:spcPct val="113000"/>
              </a:lnSpc>
              <a:buNone/>
              <a:defRPr sz="1275" b="0">
                <a:solidFill>
                  <a:srgbClr val="A7B6C8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A7B6C8"/>
                </a:solidFill>
                <a:latin typeface="Arial"/>
                <a:ea typeface="Arial"/>
                <a:cs typeface="Arial"/>
              </a:rPr>
              <a:t>Generate a compatible instruction file and inspect it again.</a:t>
            </a:r>
          </a:p>
        </p:txBody>
      </p:sp>
      <p:sp>
        <p:nvSpPr>
          <p:cNvPr id="25" name="">
            <a:extLst>
              <a:ext uri="{FF2B5EF4-FFF2-40B4-BE49-F238E27FC236}">
                <a16:creationId id="{D4991672-6781-4969-89A3-959B4622DA82}"/>
              </a:ext>
            </a:extLst>
          </p:cNvPr>
          <p:cNvSpPr>
            <a:spLocks noGrp="1"/>
          </p:cNvSpPr>
          <p:nvPr/>
        </p:nvSpPr>
        <p:spPr>
          <a:xfrm>
            <a:off x="6305550" y="4400550"/>
            <a:ext cx="4572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 fontScale="100000"/>
          </a:bodyPr>
          <a:lstStyle/>
          <a:p>
            <a:pPr algn="l">
              <a:lnSpc>
                <a:spcPct val="100000"/>
              </a:lnSpc>
              <a:buNone/>
              <a:defRPr sz="1275" b="1">
                <a:solidFill>
                  <a:srgbClr val="07C561"/>
                </a:solidFill>
                <a:latin typeface="Consolas"/>
                <a:ea typeface="Consolas"/>
                <a:cs typeface="Consolas"/>
              </a:defRPr>
            </a:pPr>
            <a:r>
              <a:rPr sz="1275" b="1">
                <a:solidFill>
                  <a:srgbClr val="07C561"/>
                </a:solidFill>
                <a:latin typeface="Consolas"/>
                <a:ea typeface="Consolas"/>
                <a:cs typeface="Consolas"/>
              </a:rPr>
              <a:t>06</a:t>
            </a:r>
          </a:p>
        </p:txBody>
      </p:sp>
      <p:sp>
        <p:nvSpPr>
          <p:cNvPr id="26" name="">
            <a:extLst>
              <a:ext uri="{FF2B5EF4-FFF2-40B4-BE49-F238E27FC236}">
                <a16:creationId id="{12C68812-10BB-4660-9B49-DC050EC2E868}"/>
              </a:ext>
            </a:extLst>
          </p:cNvPr>
          <p:cNvSpPr>
            <a:spLocks noGrp="1"/>
          </p:cNvSpPr>
          <p:nvPr/>
        </p:nvSpPr>
        <p:spPr>
          <a:xfrm>
            <a:off x="6858000" y="4371975"/>
            <a:ext cx="4762500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 fontScale="100000"/>
          </a:bodyPr>
          <a:lstStyle/>
          <a:p>
            <a:pPr algn="l">
              <a:lnSpc>
                <a:spcPct val="100000"/>
              </a:lnSpc>
              <a:buNone/>
              <a:defRPr sz="18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Choose the hosted path</a:t>
            </a:r>
          </a:p>
        </p:txBody>
      </p:sp>
      <p:sp>
        <p:nvSpPr>
          <p:cNvPr id="27" name="">
            <a:extLst>
              <a:ext uri="{FF2B5EF4-FFF2-40B4-BE49-F238E27FC236}">
                <a16:creationId id="{8417B974-0198-47F8-9080-5863709D2A2F}"/>
              </a:ext>
            </a:extLst>
          </p:cNvPr>
          <p:cNvSpPr>
            <a:spLocks noGrp="1"/>
          </p:cNvSpPr>
          <p:nvPr/>
        </p:nvSpPr>
        <p:spPr>
          <a:xfrm>
            <a:off x="6858000" y="4772025"/>
            <a:ext cx="4572000" cy="590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 fontScale="100000"/>
          </a:bodyPr>
          <a:lstStyle/>
          <a:p>
            <a:pPr algn="l">
              <a:lnSpc>
                <a:spcPct val="113000"/>
              </a:lnSpc>
              <a:buNone/>
              <a:defRPr sz="1275" b="0">
                <a:solidFill>
                  <a:srgbClr val="A7B6C8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A7B6C8"/>
                </a:solidFill>
                <a:latin typeface="Arial"/>
                <a:ea typeface="Arial"/>
                <a:cs typeface="Arial"/>
              </a:rPr>
              <a:t>Upload reviewed JSON only when a guest workspace is wanted.</a:t>
            </a:r>
          </a:p>
        </p:txBody>
      </p:sp>
      <p:sp>
        <p:nvSpPr>
          <p:cNvPr id="28" name="">
            <a:extLst>
              <a:ext uri="{FF2B5EF4-FFF2-40B4-BE49-F238E27FC236}">
                <a16:creationId id="{5414EA25-0552-4052-B80D-ECA3807277D2}"/>
              </a:ext>
            </a:extLst>
          </p:cNvPr>
          <p:cNvSpPr>
            <a:spLocks noGrp="1"/>
          </p:cNvSpPr>
          <p:nvPr/>
        </p:nvSpPr>
        <p:spPr>
          <a:xfrm>
            <a:off x="609600" y="5819775"/>
            <a:ext cx="10972800" cy="523875"/>
          </a:xfrm>
          <a:prstGeom prst="roundRect">
            <a:avLst>
              <a:gd name="adj" fmla="val 14545"/>
            </a:avLst>
          </a:prstGeom>
          <a:solidFill>
            <a:srgbClr val="09100C"/>
          </a:solidFill>
          <a:ln w="9525">
            <a:solidFill>
              <a:srgbClr val="25302A"/>
            </a:solidFill>
            <a:prstDash val="solid"/>
          </a:ln>
        </p:spPr>
      </p:sp>
      <p:sp>
        <p:nvSpPr>
          <p:cNvPr id="29" name="">
            <a:extLst>
              <a:ext uri="{FF2B5EF4-FFF2-40B4-BE49-F238E27FC236}">
                <a16:creationId id="{3F778198-068C-47A9-A086-4FF811D6C529}"/>
              </a:ext>
            </a:extLst>
          </p:cNvPr>
          <p:cNvSpPr>
            <a:spLocks noGrp="1"/>
          </p:cNvSpPr>
          <p:nvPr/>
        </p:nvSpPr>
        <p:spPr>
          <a:xfrm>
            <a:off x="838200" y="5953125"/>
            <a:ext cx="105156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 fontScale="90853"/>
          </a:bodyPr>
          <a:lstStyle/>
          <a:p>
            <a:pPr algn="ctr">
              <a:lnSpc>
                <a:spcPct val="100000"/>
              </a:lnSpc>
              <a:buNone/>
              <a:defRPr sz="12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Create a task, then review hosted consent before running. Review each contribution. Approve or reject records a decision only.</a:t>
            </a:r>
          </a:p>
        </p:txBody>
      </p:sp>
    </p:spTree>
    <p:extLst>
      <p:ext uri="{BB962C8B-B14F-4D97-AF65-F5344CB8AC3E}">
        <p14:creationId val="755634412"/>
      </p:ext>
    </p:extLst>
  </p:cSld>
</p:sld>
</file>

<file path=ppt/slides/slide10.xml><?xml version="1.0" encoding="utf-8"?>
<p:sld xmlns:a="http://schemas.openxmlformats.org/drawingml/2006/main" xmlns:a16="http://schemas.microsoft.com/office/drawing/2014/main" xmlns:p="http://schemas.openxmlformats.org/presentationml/2006/main" xmlns:p14="http://schemas.microsoft.com/office/powerpoint/2010/main" xmlns:r="http://schemas.openxmlformats.org/officeDocument/2006/relationships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/>
      </p:grpSpPr>
      <p:pic>
        <p:nvPicPr>
          <p:cNvPr id="18" name=""/>
          <p:cNvPicPr>
            <a:picLocks noChangeAspect="1"/>
          </p:cNvPicPr>
          <p:nvPr/>
        </p:nvPicPr>
        <p:blipFill>
          <a:blip r:embed="R39d2441b808d4308"/>
          <a:stretch/>
        </p:blipFill>
        <p:spPr>
          <a:xfrm>
            <a:off x="654729" y="323850"/>
            <a:ext cx="976543" cy="266700"/>
          </a:xfrm>
          <a:prstGeom prst="rect">
            <a:avLst/>
          </a:prstGeom>
        </p:spPr>
      </p:pic>
      <p:sp>
        <p:nvSpPr>
          <p:cNvPr id="2" name="">
            <a:extLst>
              <a:ext uri="{FF2B5EF4-FFF2-40B4-BE49-F238E27FC236}">
                <a16:creationId id="{6D4DAB1D-3A0B-4752-A487-711110B7719B}"/>
              </a:ext>
            </a:extLst>
          </p:cNvPr>
          <p:cNvSpPr>
            <a:spLocks noGrp="1"/>
          </p:cNvSpPr>
          <p:nvPr/>
        </p:nvSpPr>
        <p:spPr>
          <a:xfrm>
            <a:off x="1905000" y="352425"/>
            <a:ext cx="36195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 fontScale="100000"/>
          </a:bodyPr>
          <a:lstStyle/>
          <a:p>
            <a:pPr algn="l">
              <a:lnSpc>
                <a:spcPct val="100000"/>
              </a:lnSpc>
              <a:buNone/>
              <a:defRPr sz="975" b="1">
                <a:solidFill>
                  <a:srgbClr val="07C561"/>
                </a:solidFill>
                <a:latin typeface="Consolas"/>
                <a:ea typeface="Consolas"/>
                <a:cs typeface="Consolas"/>
              </a:defRPr>
            </a:pPr>
            <a:r>
              <a:rPr sz="975" b="1">
                <a:solidFill>
                  <a:srgbClr val="07C561"/>
                </a:solidFill>
                <a:latin typeface="Consolas"/>
                <a:ea typeface="Consolas"/>
                <a:cs typeface="Consolas"/>
              </a:rPr>
              <a:t>RESOURCES AND AVAILABILITY</a:t>
            </a:r>
          </a:p>
        </p:txBody>
      </p:sp>
      <p:sp>
        <p:nvSpPr>
          <p:cNvPr id="3" name="">
            <a:extLst>
              <a:ext uri="{FF2B5EF4-FFF2-40B4-BE49-F238E27FC236}">
                <a16:creationId id="{B6688A1D-5642-4BC7-BA8F-780714D63302}"/>
              </a:ext>
            </a:extLst>
          </p:cNvPr>
          <p:cNvSpPr>
            <a:spLocks noGrp="1"/>
          </p:cNvSpPr>
          <p:nvPr/>
        </p:nvSpPr>
        <p:spPr>
          <a:xfrm>
            <a:off x="609600" y="857250"/>
            <a:ext cx="10668000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 fontScale="100000"/>
          </a:bodyPr>
          <a:lstStyle/>
          <a:p>
            <a:pPr algn="l">
              <a:lnSpc>
                <a:spcPct val="96000"/>
              </a:lnSpc>
              <a:buNone/>
              <a:defRPr sz="28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Explore the resources</a:t>
            </a:r>
          </a:p>
        </p:txBody>
      </p:sp>
      <p:sp>
        <p:nvSpPr>
          <p:cNvPr id="4" name="">
            <a:extLst>
              <a:ext uri="{FF2B5EF4-FFF2-40B4-BE49-F238E27FC236}">
                <a16:creationId id="{EA441ADB-3C7A-4F0E-9D9A-A1C044D58164}"/>
              </a:ext>
            </a:extLst>
          </p:cNvPr>
          <p:cNvSpPr>
            <a:spLocks noGrp="1"/>
          </p:cNvSpPr>
          <p:nvPr/>
        </p:nvSpPr>
        <p:spPr>
          <a:xfrm>
            <a:off x="609600" y="1495425"/>
            <a:ext cx="10972800" cy="9525"/>
          </a:xfrm>
          <a:prstGeom prst="rect">
            <a:avLst/>
          </a:prstGeom>
          <a:solidFill>
            <a:srgbClr val="25302A"/>
          </a:solidFill>
          <a:ln w="0">
            <a:noFill/>
          </a:ln>
        </p:spPr>
      </p:sp>
      <p:sp>
        <p:nvSpPr>
          <p:cNvPr id="5" name="">
            <a:extLst>
              <a:ext uri="{FF2B5EF4-FFF2-40B4-BE49-F238E27FC236}">
                <a16:creationId id="{869F39E6-1EBB-40F4-B1D7-D9A1AA7663E3}"/>
              </a:ext>
            </a:extLst>
          </p:cNvPr>
          <p:cNvSpPr>
            <a:spLocks noGrp="1"/>
          </p:cNvSpPr>
          <p:nvPr/>
        </p:nvSpPr>
        <p:spPr>
          <a:xfrm>
            <a:off x="11144250" y="6477000"/>
            <a:ext cx="438150" cy="171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 fontScale="100000"/>
          </a:bodyPr>
          <a:lstStyle/>
          <a:p>
            <a:pPr algn="r">
              <a:lnSpc>
                <a:spcPct val="100000"/>
              </a:lnSpc>
              <a:buNone/>
              <a:defRPr sz="900" b="0">
                <a:solidFill>
                  <a:srgbClr val="718093"/>
                </a:solidFill>
                <a:latin typeface="Consolas"/>
                <a:ea typeface="Consolas"/>
                <a:cs typeface="Consolas"/>
              </a:defRPr>
            </a:pPr>
            <a:r>
              <a:rPr sz="900" b="0">
                <a:solidFill>
                  <a:srgbClr val="718093"/>
                </a:solidFill>
                <a:latin typeface="Consolas"/>
                <a:ea typeface="Consolas"/>
                <a:cs typeface="Consolas"/>
              </a:rPr>
              <a:t>10</a:t>
            </a:r>
          </a:p>
        </p:txBody>
      </p:sp>
      <p:sp>
        <p:nvSpPr>
          <p:cNvPr id="6" name="">
            <a:extLst>
              <a:ext uri="{FF2B5EF4-FFF2-40B4-BE49-F238E27FC236}">
                <a16:creationId id="{B33F9723-62C1-4396-BFD1-D709972A3161}"/>
              </a:ext>
            </a:extLst>
          </p:cNvPr>
          <p:cNvSpPr>
            <a:spLocks noGrp="1"/>
          </p:cNvSpPr>
          <p:nvPr/>
        </p:nvSpPr>
        <p:spPr>
          <a:xfrm>
            <a:off x="609600" y="1809750"/>
            <a:ext cx="104775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 fontScale="100000"/>
          </a:bodyPr>
          <a:lstStyle/>
          <a:p>
            <a:pPr algn="l">
              <a:lnSpc>
                <a:spcPct val="100000"/>
              </a:lnSpc>
              <a:buNone/>
              <a:defRPr sz="1050" b="1">
                <a:solidFill>
                  <a:srgbClr val="07C561"/>
                </a:solidFill>
                <a:latin typeface="Consolas"/>
                <a:ea typeface="Consolas"/>
                <a:cs typeface="Consolas"/>
              </a:defRPr>
            </a:pPr>
            <a:r>
              <a:rPr sz="1050" b="1">
                <a:solidFill>
                  <a:srgbClr val="07C561"/>
                </a:solidFill>
                <a:latin typeface="Consolas"/>
                <a:ea typeface="Consolas"/>
                <a:cs typeface="Consolas"/>
              </a:rPr>
              <a:t>TRANSFER GUIDE</a:t>
            </a:r>
          </a:p>
        </p:txBody>
      </p:sp>
      <p:sp>
        <p:nvSpPr>
          <p:cNvPr id="7" name="">
            <a:extLst>
              <a:ext uri="{FF2B5EF4-FFF2-40B4-BE49-F238E27FC236}">
                <a16:creationId id="{EF3FFC33-9078-45B5-9780-5899AAFE691C}"/>
              </a:ext>
            </a:extLst>
          </p:cNvPr>
          <p:cNvSpPr>
            <a:spLocks noGrp="1"/>
          </p:cNvSpPr>
          <p:nvPr/>
        </p:nvSpPr>
        <p:spPr>
          <a:xfrm>
            <a:off x="609600" y="2114550"/>
            <a:ext cx="4095750" cy="5334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 fontScale="100000"/>
          </a:bodyPr>
          <a:lstStyle/>
          <a:p>
            <a:pPr algn="l">
              <a:lnSpc>
                <a:spcPct val="100000"/>
              </a:lnSpc>
              <a:buNone/>
              <a:defRPr sz="28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Website v1.2.10</a:t>
            </a:r>
          </a:p>
        </p:txBody>
      </p:sp>
      <p:sp>
        <p:nvSpPr>
          <p:cNvPr id="8" name="">
            <a:extLst>
              <a:ext uri="{FF2B5EF4-FFF2-40B4-BE49-F238E27FC236}">
                <a16:creationId id="{D2564F02-82EE-4622-9DA6-EDFDC222E791}"/>
              </a:ext>
            </a:extLst>
          </p:cNvPr>
          <p:cNvSpPr>
            <a:spLocks noGrp="1"/>
          </p:cNvSpPr>
          <p:nvPr/>
        </p:nvSpPr>
        <p:spPr>
          <a:xfrm>
            <a:off x="609600" y="2762250"/>
            <a:ext cx="476250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 fontScale="100000"/>
          </a:bodyPr>
          <a:lstStyle/>
          <a:p>
            <a:pPr algn="l">
              <a:lnSpc>
                <a:spcPct val="118000"/>
              </a:lnSpc>
              <a:buNone/>
              <a:defRPr sz="1575" b="0">
                <a:solidFill>
                  <a:srgbClr val="A7B6C8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A7B6C8"/>
                </a:solidFill>
                <a:latin typeface="Arial"/>
                <a:ea typeface="Arial"/>
                <a:cs typeface="Arial"/>
              </a:rPr>
              <a:t>Transfer, virtual workspace, reverse export, disclosure pages and View Task navigation are on production.</a:t>
            </a:r>
          </a:p>
        </p:txBody>
      </p:sp>
      <p:sp>
        <p:nvSpPr>
          <p:cNvPr id="9" name="">
            <a:extLst>
              <a:ext uri="{FF2B5EF4-FFF2-40B4-BE49-F238E27FC236}">
                <a16:creationId id="{1A0AB528-B14A-48B3-8343-C5CEA0938F96}"/>
              </a:ext>
            </a:extLst>
          </p:cNvPr>
          <p:cNvSpPr>
            <a:spLocks noGrp="1"/>
          </p:cNvSpPr>
          <p:nvPr/>
        </p:nvSpPr>
        <p:spPr>
          <a:xfrm>
            <a:off x="609600" y="4076700"/>
            <a:ext cx="13335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 fontScale="100000"/>
          </a:bodyPr>
          <a:lstStyle/>
          <a:p>
            <a:pPr algn="l">
              <a:lnSpc>
                <a:spcPct val="100000"/>
              </a:lnSpc>
              <a:buNone/>
              <a:defRPr sz="1050" b="1">
                <a:solidFill>
                  <a:srgbClr val="62D6FF"/>
                </a:solidFill>
                <a:latin typeface="Consolas"/>
                <a:ea typeface="Consolas"/>
                <a:cs typeface="Consolas"/>
              </a:defRPr>
            </a:pPr>
            <a:r>
              <a:rPr sz="1050" b="1">
                <a:solidFill>
                  <a:srgbClr val="62D6FF"/>
                </a:solidFill>
                <a:latin typeface="Consolas"/>
                <a:ea typeface="Consolas"/>
                <a:cs typeface="Consolas"/>
              </a:rPr>
              <a:t>START HERE</a:t>
            </a:r>
          </a:p>
        </p:txBody>
      </p:sp>
      <p:sp>
        <p:nvSpPr>
          <p:cNvPr id="10" name="">
            <a:extLst>
              <a:ext uri="{FF2B5EF4-FFF2-40B4-BE49-F238E27FC236}">
                <a16:creationId id="{E979C744-8F47-4924-9570-B65143184EB5}"/>
              </a:ext>
            </a:extLst>
          </p:cNvPr>
          <p:cNvSpPr>
            <a:spLocks noGrp="1"/>
          </p:cNvSpPr>
          <p:nvPr/>
        </p:nvSpPr>
        <p:spPr>
          <a:xfrm>
            <a:off x="609600" y="4438650"/>
            <a:ext cx="4762500" cy="1285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 fontScale="100000"/>
          </a:bodyPr>
          <a:lstStyle/>
          <a:p>
            <a:pPr algn="l">
              <a:lnSpc>
                <a:spcPct val="118000"/>
              </a:lnSpc>
              <a:buNone/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Review owned instructions</a:t>
            </a:r>
          </a:p>
          <a:p>
            <a:pPr algn="l">
              <a:lnSpc>
                <a:spcPct val="118000"/>
              </a:lnSpc>
              <a:buNone/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Rehearse an import in your browser</a:t>
            </a:r>
          </a:p>
          <a:p>
            <a:pPr algn="l">
              <a:lnSpc>
                <a:spcPct val="118000"/>
              </a:lnSpc>
              <a:buNone/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Export a reviewed profile</a:t>
            </a:r>
          </a:p>
        </p:txBody>
      </p:sp>
      <p:sp>
        <p:nvSpPr>
          <p:cNvPr id="11" name="">
            <a:extLst>
              <a:ext uri="{FF2B5EF4-FFF2-40B4-BE49-F238E27FC236}">
                <a16:creationId id="{A21A4605-DF34-4B61-9F41-442D7247D552}"/>
              </a:ext>
            </a:extLst>
          </p:cNvPr>
          <p:cNvSpPr>
            <a:spLocks noGrp="1"/>
          </p:cNvSpPr>
          <p:nvPr/>
        </p:nvSpPr>
        <p:spPr>
          <a:xfrm>
            <a:off x="5905500" y="1809750"/>
            <a:ext cx="9525" cy="4095750"/>
          </a:xfrm>
          <a:prstGeom prst="rect">
            <a:avLst/>
          </a:prstGeom>
          <a:solidFill>
            <a:srgbClr val="25302A"/>
          </a:solidFill>
          <a:ln w="0">
            <a:noFill/>
          </a:ln>
        </p:spPr>
      </p:sp>
      <p:sp>
        <p:nvSpPr>
          <p:cNvPr id="12" name="">
            <a:extLst>
              <a:ext uri="{FF2B5EF4-FFF2-40B4-BE49-F238E27FC236}">
                <a16:creationId id="{4A7E34DF-E741-4DA3-9AA2-0BD2CA1C6B47}"/>
              </a:ext>
            </a:extLst>
          </p:cNvPr>
          <p:cNvSpPr>
            <a:spLocks noGrp="1"/>
          </p:cNvSpPr>
          <p:nvPr/>
        </p:nvSpPr>
        <p:spPr>
          <a:xfrm>
            <a:off x="6438900" y="1809750"/>
            <a:ext cx="17145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 fontScale="100000"/>
          </a:bodyPr>
          <a:lstStyle/>
          <a:p>
            <a:pPr algn="l">
              <a:lnSpc>
                <a:spcPct val="100000"/>
              </a:lnSpc>
              <a:buNone/>
              <a:defRPr sz="1050" b="1">
                <a:solidFill>
                  <a:srgbClr val="FBBF24"/>
                </a:solidFill>
                <a:latin typeface="Consolas"/>
                <a:ea typeface="Consolas"/>
                <a:cs typeface="Consolas"/>
              </a:defRPr>
            </a:pPr>
            <a:r>
              <a:rPr sz="1050" b="1">
                <a:solidFill>
                  <a:srgbClr val="FBBF24"/>
                </a:solidFill>
                <a:latin typeface="Consolas"/>
                <a:ea typeface="Consolas"/>
                <a:cs typeface="Consolas"/>
              </a:rPr>
              <a:t>HOSTED WORKSPACE</a:t>
            </a:r>
          </a:p>
        </p:txBody>
      </p:sp>
      <p:sp>
        <p:nvSpPr>
          <p:cNvPr id="13" name="">
            <a:extLst>
              <a:ext uri="{FF2B5EF4-FFF2-40B4-BE49-F238E27FC236}">
                <a16:creationId id="{8DD89ED2-E0E4-4E28-8F85-46C1969F8988}"/>
              </a:ext>
            </a:extLst>
          </p:cNvPr>
          <p:cNvSpPr>
            <a:spLocks noGrp="1"/>
          </p:cNvSpPr>
          <p:nvPr/>
        </p:nvSpPr>
        <p:spPr>
          <a:xfrm>
            <a:off x="6438900" y="2190750"/>
            <a:ext cx="4762500" cy="1333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 fontScale="93609"/>
          </a:bodyPr>
          <a:lstStyle/>
          <a:p>
            <a:pPr algn="l">
              <a:lnSpc>
                <a:spcPct val="108000"/>
              </a:lnSpc>
              <a:buNone/>
              <a:defRPr sz="21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Guest workspace generation needs separate consent. Availability depends on daily limits and service capacity.</a:t>
            </a:r>
          </a:p>
        </p:txBody>
      </p:sp>
      <p:sp>
        <p:nvSpPr>
          <p:cNvPr id="14" name="">
            <a:extLst>
              <a:ext uri="{FF2B5EF4-FFF2-40B4-BE49-F238E27FC236}">
                <a16:creationId id="{4EE10D24-63DC-4138-94EE-9A54B42F42EB}"/>
              </a:ext>
            </a:extLst>
          </p:cNvPr>
          <p:cNvSpPr>
            <a:spLocks noGrp="1"/>
          </p:cNvSpPr>
          <p:nvPr/>
        </p:nvSpPr>
        <p:spPr>
          <a:xfrm>
            <a:off x="6438900" y="4057650"/>
            <a:ext cx="238125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 fontScale="100000"/>
          </a:bodyPr>
          <a:lstStyle/>
          <a:p>
            <a:pPr algn="l">
              <a:lnSpc>
                <a:spcPct val="100000"/>
              </a:lnSpc>
              <a:buNone/>
              <a:defRPr sz="1050" b="1">
                <a:solidFill>
                  <a:srgbClr val="07C561"/>
                </a:solidFill>
                <a:latin typeface="Consolas"/>
                <a:ea typeface="Consolas"/>
                <a:cs typeface="Consolas"/>
              </a:defRPr>
            </a:pPr>
            <a:r>
              <a:rPr sz="1050" b="1">
                <a:solidFill>
                  <a:srgbClr val="07C561"/>
                </a:solidFill>
                <a:latin typeface="Consolas"/>
                <a:ea typeface="Consolas"/>
                <a:cs typeface="Consolas"/>
              </a:rPr>
              <a:t>CONTINUE ONLINE</a:t>
            </a:r>
          </a:p>
        </p:txBody>
      </p:sp>
      <p:sp>
        <p:nvSpPr>
          <p:cNvPr id="15" name="">
            <a:extLst>
              <a:ext uri="{FF2B5EF4-FFF2-40B4-BE49-F238E27FC236}">
                <a16:creationId id="{9126D52C-74CB-4B3D-81FB-7AC98C6B3FF9}"/>
              </a:ext>
            </a:extLst>
          </p:cNvPr>
          <p:cNvSpPr>
            <a:spLocks noGrp="1"/>
          </p:cNvSpPr>
          <p:nvPr/>
        </p:nvSpPr>
        <p:spPr>
          <a:xfrm>
            <a:off x="6438900" y="4438650"/>
            <a:ext cx="4762500" cy="1190625"/>
          </a:xfrm>
          <a:prstGeom prst="roundRect">
            <a:avLst>
              <a:gd name="adj" fmla="val 8000"/>
            </a:avLst>
          </a:prstGeom>
          <a:solidFill>
            <a:srgbClr val="09100C"/>
          </a:solidFill>
          <a:ln w="9525">
            <a:solidFill>
              <a:srgbClr val="05A451"/>
            </a:solidFill>
            <a:prstDash val="solid"/>
          </a:ln>
        </p:spPr>
      </p:sp>
      <p:sp>
        <p:nvSpPr>
          <p:cNvPr id="16" name="">
            <a:extLst>
              <a:ext uri="{FF2B5EF4-FFF2-40B4-BE49-F238E27FC236}">
                <a16:creationId id="{DB430CAB-FE85-4917-BD2D-B844CAFDBD5A}"/>
              </a:ext>
            </a:extLst>
          </p:cNvPr>
          <p:cNvSpPr>
            <a:spLocks noGrp="1"/>
          </p:cNvSpPr>
          <p:nvPr/>
        </p:nvSpPr>
        <p:spPr>
          <a:xfrm>
            <a:off x="6724650" y="4724400"/>
            <a:ext cx="4191000" cy="714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 fontScale="86088"/>
          </a:bodyPr>
          <a:lstStyle/>
          <a:p>
            <a:pPr algn="ctr">
              <a:lnSpc>
                <a:spcPct val="110000"/>
              </a:lnSpc>
              <a:buNone/>
              <a:defRPr sz="16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Read the guide and try the transfer at www.thox.ai/thoxemployee/learn</a:t>
            </a:r>
          </a:p>
        </p:txBody>
      </p:sp>
      <p:sp>
        <p:nvSpPr>
          <p:cNvPr id="17" name="">
            <a:extLst>
              <a:ext uri="{FF2B5EF4-FFF2-40B4-BE49-F238E27FC236}">
                <a16:creationId id="{CA25F1F2-8D5C-4C57-8B83-48C32C9B227A}"/>
              </a:ext>
            </a:extLst>
          </p:cNvPr>
          <p:cNvSpPr>
            <a:spLocks noGrp="1"/>
          </p:cNvSpPr>
          <p:nvPr/>
        </p:nvSpPr>
        <p:spPr>
          <a:xfrm>
            <a:off x="609600" y="6210300"/>
            <a:ext cx="495300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 fontScale="100000"/>
          </a:bodyPr>
          <a:lstStyle/>
          <a:p>
            <a:pPr algn="l">
              <a:lnSpc>
                <a:spcPct val="100000"/>
              </a:lnSpc>
              <a:buNone/>
              <a:defRPr sz="900" b="0">
                <a:solidFill>
                  <a:srgbClr val="718093"/>
                </a:solidFill>
                <a:latin typeface="Consolas"/>
                <a:ea typeface="Consolas"/>
                <a:cs typeface="Consolas"/>
              </a:defRPr>
            </a:pPr>
            <a:r>
              <a:rPr sz="900" b="0">
                <a:solidFill>
                  <a:srgbClr val="718093"/>
                </a:solidFill>
                <a:latin typeface="Consolas"/>
                <a:ea typeface="Consolas"/>
                <a:cs typeface="Consolas"/>
              </a:rPr>
              <a:t>THOX · Website edition · v1.2.10 transfer materials</a:t>
            </a:r>
          </a:p>
        </p:txBody>
      </p:sp>
    </p:spTree>
    <p:extLst>
      <p:ext uri="{BB962C8B-B14F-4D97-AF65-F5344CB8AC3E}">
        <p14:creationId val="345125254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2026-10-02T00:54:36.3370000Z</dcterms:created>
  <dcterms:modified xsi:type="dcterms:W3CDTF">2026-10-02T00:54:36.3370000Z</dcterms:modified>
</coreProperties>
</file>